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8"/>
  </p:notesMasterIdLst>
  <p:sldIdLst>
    <p:sldId id="273" r:id="rId2"/>
    <p:sldId id="258" r:id="rId3"/>
    <p:sldId id="259" r:id="rId4"/>
    <p:sldId id="260" r:id="rId5"/>
    <p:sldId id="261" r:id="rId6"/>
    <p:sldId id="262" r:id="rId7"/>
    <p:sldId id="263" r:id="rId8"/>
    <p:sldId id="264" r:id="rId9"/>
    <p:sldId id="265" r:id="rId10"/>
    <p:sldId id="266" r:id="rId11"/>
    <p:sldId id="267" r:id="rId12"/>
    <p:sldId id="272" r:id="rId13"/>
    <p:sldId id="268" r:id="rId14"/>
    <p:sldId id="271" r:id="rId15"/>
    <p:sldId id="269" r:id="rId16"/>
    <p:sldId id="274" r:id="rId17"/>
  </p:sldIdLst>
  <p:sldSz cx="9144000" cy="5143500" type="screen16x9"/>
  <p:notesSz cx="6858000" cy="9144000"/>
  <p:embeddedFontLst>
    <p:embeddedFont>
      <p:font typeface="Old Standard TT" panose="020B0604020202020204" charset="0"/>
      <p:regular r:id="rId19"/>
      <p:bold r:id="rId20"/>
      <p:italic r:id="rId21"/>
    </p:embeddedFont>
    <p:embeddedFont>
      <p:font typeface="Rokkitt"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p15:clr>
            <a:srgbClr val="A4A3A4"/>
          </p15:clr>
        </p15:guide>
        <p15:guide id="2" pos="28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ob" initials="" lastIdx="2" clrIdx="0"/>
  <p:cmAuthor id="1" name="Jacob" initials="JA" lastIdx="1" clrIdx="1">
    <p:extLst>
      <p:ext uri="{19B8F6BF-5375-455C-9EA6-DF929625EA0E}">
        <p15:presenceInfo xmlns:p15="http://schemas.microsoft.com/office/powerpoint/2012/main" userId="Jaco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138" y="840"/>
      </p:cViewPr>
      <p:guideLst>
        <p:guide orient="horz" pos="1643"/>
        <p:guide pos="2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06T14:25:00.173" idx="1">
    <p:pos x="6000" y="0"/>
    <p:text>Kan den grønne direktiv boble trækkes lidt skævere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11-06T11:15:15.945" idx="2">
    <p:pos x="6000" y="0"/>
    <p:text>Kunen han ikke få en computer at kigge på?</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da" b="1" dirty="0">
                <a:solidFill>
                  <a:schemeClr val="dk1"/>
                </a:solidFill>
                <a:latin typeface="Times New Roman"/>
                <a:ea typeface="Times New Roman"/>
                <a:cs typeface="Times New Roman"/>
                <a:sym typeface="Times New Roman"/>
              </a:rPr>
              <a:t>I dag skal vi spille </a:t>
            </a:r>
            <a:r>
              <a:rPr lang="da" sz="1100" dirty="0">
                <a:solidFill>
                  <a:schemeClr val="dk1"/>
                </a:solidFill>
                <a:latin typeface="Times New Roman"/>
                <a:ea typeface="Times New Roman"/>
                <a:cs typeface="Times New Roman"/>
                <a:sym typeface="Times New Roman"/>
              </a:rPr>
              <a:t>Europe at Work. Det er et rollespil, men meget af spillet styres via computer, så I skal først sætte linket ind i jeres browsere  og  oprette en bruger. </a:t>
            </a:r>
            <a:endParaRPr dirty="0"/>
          </a:p>
        </p:txBody>
      </p:sp>
    </p:spTree>
    <p:extLst>
      <p:ext uri="{BB962C8B-B14F-4D97-AF65-F5344CB8AC3E}">
        <p14:creationId xmlns:p14="http://schemas.microsoft.com/office/powerpoint/2010/main" val="2692940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da" dirty="0">
                <a:latin typeface="Times New Roman"/>
                <a:ea typeface="Times New Roman"/>
                <a:cs typeface="Times New Roman"/>
                <a:sym typeface="Times New Roman"/>
              </a:rPr>
              <a:t>Der er fire lobbyist-grupper. De skal fremme interesser hos EU-landenes fagforeninger, arbejdsgivere, en menneskerettighedsgruppe og et tech-firma. Hver især forsøger de at påvirke forhandlingerne, både ved at tilbyde hjælp, viden og argumenter til de forhandlere, de er enige med. D ekan også t spænde ben for deres modstandere, og udtale sig til medierne så folk ser tingene far deres side.   </a:t>
            </a:r>
            <a:endParaRPr dirty="0">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dirty="0"/>
              <a:t>Alle hold har nogle mærkesager, som de gerne vil fremme i direktivet. I spillet kaldes de for Prioriteter.  Det gælder om at få løftet ens prioriteter op, så der bliver lagt mere vægt på dem. I hver runde skal holdene </a:t>
            </a:r>
            <a:r>
              <a:rPr lang="da" b="1" i="1" dirty="0"/>
              <a:t>tilkendegive, </a:t>
            </a:r>
            <a:r>
              <a:rPr lang="da" b="0" i="0" dirty="0"/>
              <a:t>hvilke punkter i direktivet, der skal løftes til et højere trin, og hvilke der skal sænkes eller være uændret. Det gælder om at </a:t>
            </a:r>
            <a:r>
              <a:rPr lang="da" dirty="0"/>
              <a:t>få andre hold til at hjælpe sig.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sz="1200" dirty="0">
                <a:latin typeface="Times New Roman"/>
                <a:ea typeface="Times New Roman"/>
                <a:cs typeface="Times New Roman"/>
                <a:sym typeface="Times New Roman"/>
              </a:rPr>
              <a:t>I skal få andre hold til at love, at de støtter jeres prioriteter, når de kal tilkendegive, hvad de vil have op eller ned i direktivet. Til gengæld kan I så støtte en af deres prioriteter. I  kan også aftale, at støtterne får nogle af jeres Indflydelsespoint som modydelse for deres støtte. </a:t>
            </a:r>
            <a:endParaRPr dirty="0"/>
          </a:p>
        </p:txBody>
      </p:sp>
    </p:spTree>
    <p:extLst>
      <p:ext uri="{BB962C8B-B14F-4D97-AF65-F5344CB8AC3E}">
        <p14:creationId xmlns:p14="http://schemas.microsoft.com/office/powerpoint/2010/main" val="17751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sz="1200" dirty="0">
                <a:latin typeface="Times New Roman"/>
                <a:ea typeface="Times New Roman"/>
                <a:cs typeface="Times New Roman"/>
                <a:sym typeface="Times New Roman"/>
              </a:rPr>
              <a:t>Alle hold har en pulje med Indflydelespoint fra fra starten, som de kan handle med eller sætte ind bag ved holdets Prioriteter på platformen.  Det hold, der slutter med den største pulje, vinder spillet.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sz="1200" dirty="0">
                <a:latin typeface="Times New Roman"/>
                <a:ea typeface="Times New Roman"/>
                <a:cs typeface="Times New Roman"/>
                <a:sym typeface="Times New Roman"/>
              </a:rPr>
              <a:t>I hver runde sætter holdene IndflydelsesPoint ind bag ved deres egne Prioriteter. Når der kommer et nyt udkast til direktiv, får holdet altid sine Indflydelsespoint tilbage PLUS  en bonus. Størrelsen er både bestemt af, hvor mange Indflydelsespoint, holdet har satset og hvor højt Kommissionen har løftet deres prioritetet op. Der er med andre ord især Indflydelespoint at hente ved at satse på de prioriteter,  som man kan få forhandlet rigtigt højt op. </a:t>
            </a:r>
          </a:p>
          <a:p>
            <a:pPr marL="0" lvl="0" indent="0" algn="l" rtl="0">
              <a:lnSpc>
                <a:spcPct val="115000"/>
              </a:lnSpc>
              <a:spcBef>
                <a:spcPts val="1200"/>
              </a:spcBef>
              <a:spcAft>
                <a:spcPts val="1200"/>
              </a:spcAft>
              <a:buSzPts val="1100"/>
              <a:buNone/>
            </a:pPr>
            <a:r>
              <a:rPr lang="da" dirty="0"/>
              <a:t> </a:t>
            </a:r>
            <a:endParaRPr dirty="0"/>
          </a:p>
        </p:txBody>
      </p:sp>
    </p:spTree>
    <p:extLst>
      <p:ext uri="{BB962C8B-B14F-4D97-AF65-F5344CB8AC3E}">
        <p14:creationId xmlns:p14="http://schemas.microsoft.com/office/powerpoint/2010/main" val="39802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sz="1200" b="0" i="0" u="none" strike="noStrike" cap="none" dirty="0">
                <a:solidFill>
                  <a:srgbClr val="000000"/>
                </a:solidFill>
                <a:latin typeface="Times New Roman"/>
                <a:ea typeface="Times New Roman"/>
                <a:cs typeface="Times New Roman"/>
                <a:sym typeface="Times New Roman"/>
              </a:rPr>
              <a:t>Når I går ind på platformen, kommer I direkte hen til det, job </a:t>
            </a:r>
            <a:r>
              <a:rPr lang="da" sz="1200" dirty="0">
                <a:latin typeface="Times New Roman"/>
                <a:ea typeface="Times New Roman"/>
                <a:cs typeface="Times New Roman"/>
                <a:sym typeface="Times New Roman"/>
              </a:rPr>
              <a:t>I</a:t>
            </a:r>
            <a:r>
              <a:rPr lang="da" sz="1200" b="0" i="0" u="none" strike="noStrike" cap="none" dirty="0">
                <a:solidFill>
                  <a:srgbClr val="000000"/>
                </a:solidFill>
                <a:latin typeface="Times New Roman"/>
                <a:ea typeface="Times New Roman"/>
                <a:cs typeface="Times New Roman"/>
                <a:sym typeface="Times New Roman"/>
              </a:rPr>
              <a:t> skal udføre... I får hver især nogle specialopgaver som I skal løse for jeres team. Det er vigtigt for holdets chancer, så sørg for at de andre i teamet forstår, hvad hvem bidrager med.  Det står i jobbeskrivelsen, når I er kommet ind på jeres job</a:t>
            </a:r>
            <a:r>
              <a:rPr lang="da" sz="1400" b="0" i="0" u="none" strike="noStrike" cap="none" dirty="0">
                <a:solidFill>
                  <a:srgbClr val="000000"/>
                </a:solidFill>
                <a:latin typeface="Times New Roman"/>
                <a:ea typeface="Times New Roman"/>
                <a:cs typeface="Times New Roman"/>
                <a:sym typeface="Times New Roman"/>
              </a:rPr>
              <a:t> så brug 5-10 minutter på at fordybe jer i det – så kan I bedre hænge på bagefter</a:t>
            </a:r>
            <a:endParaRPr sz="1400" dirty="0">
              <a:solidFill>
                <a:schemeClr val="dk1"/>
              </a:solidFill>
              <a:latin typeface="Rokkitt"/>
              <a:ea typeface="Rokkitt"/>
              <a:cs typeface="Rokkitt"/>
              <a:sym typeface="Rokkit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dirty="0"/>
              <a:t>God fornøjelse .. Og husk at holde øje med beskeder på skærmen undervejs, så I ikke misser jeres chancer. Eller en deadline. For det koster Indflydelsespoint. </a:t>
            </a:r>
            <a:endParaRPr dirty="0"/>
          </a:p>
        </p:txBody>
      </p:sp>
    </p:spTree>
    <p:extLst>
      <p:ext uri="{BB962C8B-B14F-4D97-AF65-F5344CB8AC3E}">
        <p14:creationId xmlns:p14="http://schemas.microsoft.com/office/powerpoint/2010/main" val="396648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da" sz="1200" dirty="0">
                <a:solidFill>
                  <a:schemeClr val="dk1"/>
                </a:solidFill>
                <a:latin typeface="Times New Roman"/>
                <a:ea typeface="Times New Roman"/>
                <a:cs typeface="Times New Roman"/>
                <a:sym typeface="Times New Roman"/>
              </a:rPr>
              <a:t> I bliver fordelt i hold, som arbejder med og mod hinanden – nogen sidder i de andre klasser. Rollerne er fiktive, og det er også et fiktivt Europa-kort I kan se her.  Meningen er ikke at lære jer om Europas lande, men om arbejdsformen i EU.   </a:t>
            </a:r>
            <a:endParaRPr sz="1800" dirty="0">
              <a:solidFill>
                <a:schemeClr val="dk2"/>
              </a:solidFill>
              <a:latin typeface="Rokkitt"/>
              <a:ea typeface="Rokkitt"/>
              <a:cs typeface="Rokkitt"/>
              <a:sym typeface="Rokkit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sz="1200" b="0" i="0" u="none" strike="noStrike" cap="none">
                <a:solidFill>
                  <a:srgbClr val="000000"/>
                </a:solidFill>
                <a:latin typeface="Times New Roman"/>
                <a:ea typeface="Times New Roman"/>
                <a:cs typeface="Times New Roman"/>
                <a:sym typeface="Times New Roman"/>
              </a:rPr>
              <a:t>Nogen repræsenterer et land. Andre får  job i EU eller på medie. Nogle skal lobbye for forskellige interesser. </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a:solidFill>
                  <a:srgbClr val="3C4043"/>
                </a:solidFill>
                <a:highlight>
                  <a:srgbClr val="FFFFFF"/>
                </a:highlight>
                <a:latin typeface="Times New Roman"/>
                <a:ea typeface="Times New Roman"/>
                <a:cs typeface="Times New Roman"/>
                <a:sym typeface="Times New Roman"/>
              </a:rPr>
              <a:t>Ministre og andre chefer er hjælpeløse uden rådgivere, der undersøger problemer og muligheder i dybden og skriver det vigtigste i notater – kort og præcist </a:t>
            </a: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da" sz="1200" dirty="0">
                <a:solidFill>
                  <a:schemeClr val="dk1"/>
                </a:solidFill>
                <a:latin typeface="Times New Roman"/>
                <a:ea typeface="Times New Roman"/>
                <a:cs typeface="Times New Roman"/>
                <a:sym typeface="Times New Roman"/>
              </a:rPr>
              <a:t>Spillet handler om at forhandle et direktiv på plads, som fastsætter rettighederne for de arbejdstagere, som rejser til et andet EU-land for at arbejde. </a:t>
            </a:r>
            <a:endParaRPr sz="1800" dirty="0">
              <a:solidFill>
                <a:schemeClr val="dk2"/>
              </a:solidFill>
              <a:latin typeface="Rokkitt"/>
              <a:ea typeface="Rokkitt"/>
              <a:cs typeface="Rokkitt"/>
              <a:sym typeface="Rokkit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dirty="0">
                <a:solidFill>
                  <a:srgbClr val="3C4043"/>
                </a:solidFill>
                <a:highlight>
                  <a:srgbClr val="FFFFFF"/>
                </a:highlight>
                <a:latin typeface="Times New Roman"/>
                <a:ea typeface="Times New Roman"/>
                <a:cs typeface="Times New Roman"/>
                <a:sym typeface="Times New Roman"/>
              </a:rPr>
              <a:t>Kommissionen kommer med udkast til direktiv. Så lytter de til Medlemslandenes og Parlamentets synspunkter om det. Derefter laver de deres udkast om to gange i løbet af spillet – så det forhåbentlig ender med at kunne vedtages i Ministerrådet og i Europa-Parlamentet.  </a:t>
            </a:r>
            <a:endParaRPr dirty="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dirty="0">
                <a:latin typeface="Times New Roman"/>
                <a:ea typeface="Times New Roman"/>
                <a:cs typeface="Times New Roman"/>
                <a:sym typeface="Times New Roman"/>
              </a:rPr>
              <a:t>Europe at Work’s EU-Parlament har fire partigrupper med folkevalgte politikere fra de forskellige Medlemslande. I Arbejdsmarkedsudvalget sidder repræsentanter for alle politiske grupper. De forhandler om Kommissionens direktivforslag, og skal prøve at finde et flertal.  Helst om noget, der også kan få flertal i Ministerrådet. </a:t>
            </a:r>
            <a:endParaRPr dirty="0">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endParaRPr dirty="0">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dirty="0">
                <a:latin typeface="Times New Roman"/>
                <a:ea typeface="Times New Roman"/>
                <a:cs typeface="Times New Roman"/>
                <a:sym typeface="Times New Roman"/>
              </a:rPr>
              <a:t>I Ministerrådet sidder beskæftigelsesministrene fra Europe at Works 7 Medlemslande. Hver Minister har en delegation af rådgivere og embedsmænd, som hjælper med både de officielle forhandlinger på Ministerrådsmøderne og de uformelle forhandlinger med de andre lande og EP-Grupper undervejs</a:t>
            </a:r>
            <a:endParaRPr dirty="0">
              <a:latin typeface="Times New Roman"/>
              <a:ea typeface="Times New Roman"/>
              <a:cs typeface="Times New Roman"/>
              <a:sym typeface="Times New Roman"/>
            </a:endParaRPr>
          </a:p>
          <a:p>
            <a:pPr marL="0" lvl="0" indent="0" algn="l" rtl="0">
              <a:lnSpc>
                <a:spcPct val="115000"/>
              </a:lnSpc>
              <a:spcBef>
                <a:spcPts val="1200"/>
              </a:spcBef>
              <a:spcAft>
                <a:spcPts val="1200"/>
              </a:spcAft>
              <a:buSzPts val="1100"/>
              <a:buNone/>
            </a:pPr>
            <a:endParaRPr dirty="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da">
                <a:latin typeface="Times New Roman"/>
                <a:ea typeface="Times New Roman"/>
                <a:cs typeface="Times New Roman"/>
                <a:sym typeface="Times New Roman"/>
              </a:rPr>
              <a:t>Journalisterne finder ud af hvad der foregår – Gør forhandlerne deres arbejde godt nok – så baglandet kan være tilfredse?  </a:t>
            </a:r>
            <a:endParaRPr>
              <a:latin typeface="Times New Roman"/>
              <a:ea typeface="Times New Roman"/>
              <a:cs typeface="Times New Roman"/>
              <a:sym typeface="Times New Roman"/>
            </a:endParaRPr>
          </a:p>
          <a:p>
            <a:pPr marL="0" lvl="0" indent="0" algn="l" rtl="0">
              <a:lnSpc>
                <a:spcPct val="115000"/>
              </a:lnSpc>
              <a:spcBef>
                <a:spcPts val="1200"/>
              </a:spcBef>
              <a:spcAft>
                <a:spcPts val="1200"/>
              </a:spcAft>
              <a:buSzPts val="1100"/>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039650"/>
            <a:ext cx="8520600" cy="210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0"/>
              <a:buNone/>
              <a:defRPr sz="14000" b="1"/>
            </a:lvl1pPr>
            <a:lvl2pPr lvl="1" algn="ctr">
              <a:lnSpc>
                <a:spcPct val="100000"/>
              </a:lnSpc>
              <a:spcBef>
                <a:spcPts val="0"/>
              </a:spcBef>
              <a:spcAft>
                <a:spcPts val="0"/>
              </a:spcAft>
              <a:buSzPts val="14000"/>
              <a:buNone/>
              <a:defRPr sz="14000" b="1"/>
            </a:lvl2pPr>
            <a:lvl3pPr lvl="2" algn="ctr">
              <a:lnSpc>
                <a:spcPct val="100000"/>
              </a:lnSpc>
              <a:spcBef>
                <a:spcPts val="0"/>
              </a:spcBef>
              <a:spcAft>
                <a:spcPts val="0"/>
              </a:spcAft>
              <a:buSzPts val="14000"/>
              <a:buNone/>
              <a:defRPr sz="14000" b="1"/>
            </a:lvl3pPr>
            <a:lvl4pPr lvl="3" algn="ctr">
              <a:lnSpc>
                <a:spcPct val="100000"/>
              </a:lnSpc>
              <a:spcBef>
                <a:spcPts val="0"/>
              </a:spcBef>
              <a:spcAft>
                <a:spcPts val="0"/>
              </a:spcAft>
              <a:buSzPts val="14000"/>
              <a:buNone/>
              <a:defRPr sz="14000" b="1"/>
            </a:lvl4pPr>
            <a:lvl5pPr lvl="4" algn="ctr">
              <a:lnSpc>
                <a:spcPct val="100000"/>
              </a:lnSpc>
              <a:spcBef>
                <a:spcPts val="0"/>
              </a:spcBef>
              <a:spcAft>
                <a:spcPts val="0"/>
              </a:spcAft>
              <a:buSzPts val="14000"/>
              <a:buNone/>
              <a:defRPr sz="14000" b="1"/>
            </a:lvl5pPr>
            <a:lvl6pPr lvl="5" algn="ctr">
              <a:lnSpc>
                <a:spcPct val="100000"/>
              </a:lnSpc>
              <a:spcBef>
                <a:spcPts val="0"/>
              </a:spcBef>
              <a:spcAft>
                <a:spcPts val="0"/>
              </a:spcAft>
              <a:buSzPts val="14000"/>
              <a:buNone/>
              <a:defRPr sz="14000" b="1"/>
            </a:lvl6pPr>
            <a:lvl7pPr lvl="6" algn="ctr">
              <a:lnSpc>
                <a:spcPct val="100000"/>
              </a:lnSpc>
              <a:spcBef>
                <a:spcPts val="0"/>
              </a:spcBef>
              <a:spcAft>
                <a:spcPts val="0"/>
              </a:spcAft>
              <a:buSzPts val="14000"/>
              <a:buNone/>
              <a:defRPr sz="14000" b="1"/>
            </a:lvl7pPr>
            <a:lvl8pPr lvl="7" algn="ctr">
              <a:lnSpc>
                <a:spcPct val="100000"/>
              </a:lnSpc>
              <a:spcBef>
                <a:spcPts val="0"/>
              </a:spcBef>
              <a:spcAft>
                <a:spcPts val="0"/>
              </a:spcAft>
              <a:buSzPts val="14000"/>
              <a:buNone/>
              <a:defRPr sz="14000" b="1"/>
            </a:lvl8pPr>
            <a:lvl9pPr lvl="8" algn="ctr">
              <a:lnSpc>
                <a:spcPct val="100000"/>
              </a:lnSpc>
              <a:spcBef>
                <a:spcPts val="0"/>
              </a:spcBef>
              <a:spcAft>
                <a:spcPts val="0"/>
              </a:spcAft>
              <a:buSzPts val="14000"/>
              <a:buNone/>
              <a:defRPr sz="14000" b="1"/>
            </a:lvl9pPr>
          </a:lstStyle>
          <a:p>
            <a:r>
              <a:t>xx%</a:t>
            </a:r>
          </a:p>
        </p:txBody>
      </p:sp>
      <p:sp>
        <p:nvSpPr>
          <p:cNvPr id="47" name="Google Shape;47;p11"/>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 name="Google Shape;14;p3"/>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4"/>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8" name="Google Shape;18;p4"/>
          <p:cNvSpPr txBox="1">
            <a:spLocks noGrp="1"/>
          </p:cNvSpPr>
          <p:nvPr>
            <p:ph type="title"/>
          </p:nvPr>
        </p:nvSpPr>
        <p:spPr>
          <a:xfrm>
            <a:off x="512700" y="1893300"/>
            <a:ext cx="8118600" cy="1522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2" name="Google Shape;22;p5"/>
          <p:cNvSpPr txBox="1">
            <a:spLocks noGrp="1"/>
          </p:cNvSpPr>
          <p:nvPr>
            <p:ph type="body" idx="1"/>
          </p:nvPr>
        </p:nvSpPr>
        <p:spPr>
          <a:xfrm>
            <a:off x="311700" y="1171675"/>
            <a:ext cx="3999900" cy="3397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71675"/>
            <a:ext cx="3999900" cy="3397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526350"/>
            <a:ext cx="56040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5400"/>
              <a:buNone/>
              <a:defRPr sz="5400">
                <a:solidFill>
                  <a:schemeClr val="accent1"/>
                </a:solidFill>
              </a:defRPr>
            </a:lvl1pPr>
            <a:lvl2pPr lvl="1" algn="l">
              <a:lnSpc>
                <a:spcPct val="100000"/>
              </a:lnSpc>
              <a:spcBef>
                <a:spcPts val="0"/>
              </a:spcBef>
              <a:spcAft>
                <a:spcPts val="0"/>
              </a:spcAft>
              <a:buClr>
                <a:schemeClr val="accent1"/>
              </a:buClr>
              <a:buSzPts val="5400"/>
              <a:buNone/>
              <a:defRPr sz="5400">
                <a:solidFill>
                  <a:schemeClr val="accent1"/>
                </a:solidFill>
              </a:defRPr>
            </a:lvl2pPr>
            <a:lvl3pPr lvl="2" algn="l">
              <a:lnSpc>
                <a:spcPct val="100000"/>
              </a:lnSpc>
              <a:spcBef>
                <a:spcPts val="0"/>
              </a:spcBef>
              <a:spcAft>
                <a:spcPts val="0"/>
              </a:spcAft>
              <a:buClr>
                <a:schemeClr val="accent1"/>
              </a:buClr>
              <a:buSzPts val="5400"/>
              <a:buNone/>
              <a:defRPr sz="5400">
                <a:solidFill>
                  <a:schemeClr val="accent1"/>
                </a:solidFill>
              </a:defRPr>
            </a:lvl3pPr>
            <a:lvl4pPr lvl="3" algn="l">
              <a:lnSpc>
                <a:spcPct val="100000"/>
              </a:lnSpc>
              <a:spcBef>
                <a:spcPts val="0"/>
              </a:spcBef>
              <a:spcAft>
                <a:spcPts val="0"/>
              </a:spcAft>
              <a:buClr>
                <a:schemeClr val="accent1"/>
              </a:buClr>
              <a:buSzPts val="5400"/>
              <a:buNone/>
              <a:defRPr sz="5400">
                <a:solidFill>
                  <a:schemeClr val="accent1"/>
                </a:solidFill>
              </a:defRPr>
            </a:lvl4pPr>
            <a:lvl5pPr lvl="4" algn="l">
              <a:lnSpc>
                <a:spcPct val="100000"/>
              </a:lnSpc>
              <a:spcBef>
                <a:spcPts val="0"/>
              </a:spcBef>
              <a:spcAft>
                <a:spcPts val="0"/>
              </a:spcAft>
              <a:buClr>
                <a:schemeClr val="accent1"/>
              </a:buClr>
              <a:buSzPts val="5400"/>
              <a:buNone/>
              <a:defRPr sz="5400">
                <a:solidFill>
                  <a:schemeClr val="accent1"/>
                </a:solidFill>
              </a:defRPr>
            </a:lvl5pPr>
            <a:lvl6pPr lvl="5" algn="l">
              <a:lnSpc>
                <a:spcPct val="100000"/>
              </a:lnSpc>
              <a:spcBef>
                <a:spcPts val="0"/>
              </a:spcBef>
              <a:spcAft>
                <a:spcPts val="0"/>
              </a:spcAft>
              <a:buClr>
                <a:schemeClr val="accent1"/>
              </a:buClr>
              <a:buSzPts val="5400"/>
              <a:buNone/>
              <a:defRPr sz="5400">
                <a:solidFill>
                  <a:schemeClr val="accent1"/>
                </a:solidFill>
              </a:defRPr>
            </a:lvl6pPr>
            <a:lvl7pPr lvl="6" algn="l">
              <a:lnSpc>
                <a:spcPct val="100000"/>
              </a:lnSpc>
              <a:spcBef>
                <a:spcPts val="0"/>
              </a:spcBef>
              <a:spcAft>
                <a:spcPts val="0"/>
              </a:spcAft>
              <a:buClr>
                <a:schemeClr val="accent1"/>
              </a:buClr>
              <a:buSzPts val="5400"/>
              <a:buNone/>
              <a:defRPr sz="5400">
                <a:solidFill>
                  <a:schemeClr val="accent1"/>
                </a:solidFill>
              </a:defRPr>
            </a:lvl7pPr>
            <a:lvl8pPr lvl="7" algn="l">
              <a:lnSpc>
                <a:spcPct val="100000"/>
              </a:lnSpc>
              <a:spcBef>
                <a:spcPts val="0"/>
              </a:spcBef>
              <a:spcAft>
                <a:spcPts val="0"/>
              </a:spcAft>
              <a:buClr>
                <a:schemeClr val="accent1"/>
              </a:buClr>
              <a:buSzPts val="5400"/>
              <a:buNone/>
              <a:defRPr sz="5400">
                <a:solidFill>
                  <a:schemeClr val="accent1"/>
                </a:solidFill>
              </a:defRPr>
            </a:lvl8pPr>
            <a:lvl9pPr lvl="8" algn="l">
              <a:lnSpc>
                <a:spcPct val="100000"/>
              </a:lnSpc>
              <a:spcBef>
                <a:spcPts val="0"/>
              </a:spcBef>
              <a:spcAft>
                <a:spcPts val="0"/>
              </a:spcAft>
              <a:buClr>
                <a:schemeClr val="accent1"/>
              </a:buClr>
              <a:buSzPts val="5400"/>
              <a:buNone/>
              <a:defRPr sz="5400">
                <a:solidFill>
                  <a:schemeClr val="accent1"/>
                </a:solidFill>
              </a:defRPr>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7" name="Google Shape;37;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38" name="Google Shape;38;p9"/>
          <p:cNvSpPr txBox="1">
            <a:spLocks noGrp="1"/>
          </p:cNvSpPr>
          <p:nvPr>
            <p:ph type="title"/>
          </p:nvPr>
        </p:nvSpPr>
        <p:spPr>
          <a:xfrm>
            <a:off x="265500" y="1382350"/>
            <a:ext cx="4045200" cy="133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2"/>
              </a:buClr>
              <a:buSzPts val="4200"/>
              <a:buNone/>
              <a:defRPr sz="4200">
                <a:solidFill>
                  <a:schemeClr val="lt2"/>
                </a:solidFill>
              </a:defRPr>
            </a:lvl1pPr>
            <a:lvl2pPr lvl="1" algn="ctr">
              <a:lnSpc>
                <a:spcPct val="100000"/>
              </a:lnSpc>
              <a:spcBef>
                <a:spcPts val="0"/>
              </a:spcBef>
              <a:spcAft>
                <a:spcPts val="0"/>
              </a:spcAft>
              <a:buClr>
                <a:schemeClr val="lt2"/>
              </a:buClr>
              <a:buSzPts val="4200"/>
              <a:buNone/>
              <a:defRPr sz="4200">
                <a:solidFill>
                  <a:schemeClr val="lt2"/>
                </a:solidFill>
              </a:defRPr>
            </a:lvl2pPr>
            <a:lvl3pPr lvl="2" algn="ctr">
              <a:lnSpc>
                <a:spcPct val="100000"/>
              </a:lnSpc>
              <a:spcBef>
                <a:spcPts val="0"/>
              </a:spcBef>
              <a:spcAft>
                <a:spcPts val="0"/>
              </a:spcAft>
              <a:buClr>
                <a:schemeClr val="lt2"/>
              </a:buClr>
              <a:buSzPts val="4200"/>
              <a:buNone/>
              <a:defRPr sz="4200">
                <a:solidFill>
                  <a:schemeClr val="lt2"/>
                </a:solidFill>
              </a:defRPr>
            </a:lvl3pPr>
            <a:lvl4pPr lvl="3" algn="ctr">
              <a:lnSpc>
                <a:spcPct val="100000"/>
              </a:lnSpc>
              <a:spcBef>
                <a:spcPts val="0"/>
              </a:spcBef>
              <a:spcAft>
                <a:spcPts val="0"/>
              </a:spcAft>
              <a:buClr>
                <a:schemeClr val="lt2"/>
              </a:buClr>
              <a:buSzPts val="4200"/>
              <a:buNone/>
              <a:defRPr sz="4200">
                <a:solidFill>
                  <a:schemeClr val="lt2"/>
                </a:solidFill>
              </a:defRPr>
            </a:lvl4pPr>
            <a:lvl5pPr lvl="4" algn="ctr">
              <a:lnSpc>
                <a:spcPct val="100000"/>
              </a:lnSpc>
              <a:spcBef>
                <a:spcPts val="0"/>
              </a:spcBef>
              <a:spcAft>
                <a:spcPts val="0"/>
              </a:spcAft>
              <a:buClr>
                <a:schemeClr val="lt2"/>
              </a:buClr>
              <a:buSzPts val="4200"/>
              <a:buNone/>
              <a:defRPr sz="4200">
                <a:solidFill>
                  <a:schemeClr val="lt2"/>
                </a:solidFill>
              </a:defRPr>
            </a:lvl5pPr>
            <a:lvl6pPr lvl="5" algn="ctr">
              <a:lnSpc>
                <a:spcPct val="100000"/>
              </a:lnSpc>
              <a:spcBef>
                <a:spcPts val="0"/>
              </a:spcBef>
              <a:spcAft>
                <a:spcPts val="0"/>
              </a:spcAft>
              <a:buClr>
                <a:schemeClr val="lt2"/>
              </a:buClr>
              <a:buSzPts val="4200"/>
              <a:buNone/>
              <a:defRPr sz="4200">
                <a:solidFill>
                  <a:schemeClr val="lt2"/>
                </a:solidFill>
              </a:defRPr>
            </a:lvl6pPr>
            <a:lvl7pPr lvl="6" algn="ctr">
              <a:lnSpc>
                <a:spcPct val="100000"/>
              </a:lnSpc>
              <a:spcBef>
                <a:spcPts val="0"/>
              </a:spcBef>
              <a:spcAft>
                <a:spcPts val="0"/>
              </a:spcAft>
              <a:buClr>
                <a:schemeClr val="lt2"/>
              </a:buClr>
              <a:buSzPts val="4200"/>
              <a:buNone/>
              <a:defRPr sz="4200">
                <a:solidFill>
                  <a:schemeClr val="lt2"/>
                </a:solidFill>
              </a:defRPr>
            </a:lvl7pPr>
            <a:lvl8pPr lvl="7" algn="ctr">
              <a:lnSpc>
                <a:spcPct val="100000"/>
              </a:lnSpc>
              <a:spcBef>
                <a:spcPts val="0"/>
              </a:spcBef>
              <a:spcAft>
                <a:spcPts val="0"/>
              </a:spcAft>
              <a:buClr>
                <a:schemeClr val="lt2"/>
              </a:buClr>
              <a:buSzPts val="4200"/>
              <a:buNone/>
              <a:defRPr sz="4200">
                <a:solidFill>
                  <a:schemeClr val="lt2"/>
                </a:solidFill>
              </a:defRPr>
            </a:lvl8pPr>
            <a:lvl9pPr lvl="8" algn="ctr">
              <a:lnSpc>
                <a:spcPct val="100000"/>
              </a:lnSpc>
              <a:spcBef>
                <a:spcPts val="0"/>
              </a:spcBef>
              <a:spcAft>
                <a:spcPts val="0"/>
              </a:spcAft>
              <a:buClr>
                <a:schemeClr val="lt2"/>
              </a:buClr>
              <a:buSzPts val="4200"/>
              <a:buNone/>
              <a:defRPr sz="4200">
                <a:solidFill>
                  <a:schemeClr val="lt2"/>
                </a:solidFill>
              </a:defRPr>
            </a:lvl9pPr>
          </a:lstStyle>
          <a:p>
            <a:endParaRPr/>
          </a:p>
        </p:txBody>
      </p:sp>
      <p:sp>
        <p:nvSpPr>
          <p:cNvPr id="39" name="Google Shape;39;p9"/>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defRPr>
            </a:lvl1pPr>
            <a:lvl2pPr marL="914400" lvl="1" indent="-317500" algn="l">
              <a:lnSpc>
                <a:spcPct val="115000"/>
              </a:lnSpc>
              <a:spcBef>
                <a:spcPts val="1600"/>
              </a:spcBef>
              <a:spcAft>
                <a:spcPts val="0"/>
              </a:spcAft>
              <a:buClr>
                <a:schemeClr val="accent1"/>
              </a:buClr>
              <a:buSzPts val="1400"/>
              <a:buChar char="○"/>
              <a:defRPr>
                <a:solidFill>
                  <a:schemeClr val="accent1"/>
                </a:solidFill>
              </a:defRPr>
            </a:lvl2pPr>
            <a:lvl3pPr marL="1371600" lvl="2" indent="-317500" algn="l">
              <a:lnSpc>
                <a:spcPct val="115000"/>
              </a:lnSpc>
              <a:spcBef>
                <a:spcPts val="1600"/>
              </a:spcBef>
              <a:spcAft>
                <a:spcPts val="0"/>
              </a:spcAft>
              <a:buClr>
                <a:schemeClr val="accent1"/>
              </a:buClr>
              <a:buSzPts val="1400"/>
              <a:buChar char="■"/>
              <a:defRPr>
                <a:solidFill>
                  <a:schemeClr val="accent1"/>
                </a:solidFill>
              </a:defRPr>
            </a:lvl3pPr>
            <a:lvl4pPr marL="1828800" lvl="3" indent="-317500" algn="l">
              <a:lnSpc>
                <a:spcPct val="115000"/>
              </a:lnSpc>
              <a:spcBef>
                <a:spcPts val="1600"/>
              </a:spcBef>
              <a:spcAft>
                <a:spcPts val="0"/>
              </a:spcAft>
              <a:buClr>
                <a:schemeClr val="accent1"/>
              </a:buClr>
              <a:buSzPts val="1400"/>
              <a:buChar char="●"/>
              <a:defRPr>
                <a:solidFill>
                  <a:schemeClr val="accent1"/>
                </a:solidFill>
              </a:defRPr>
            </a:lvl4pPr>
            <a:lvl5pPr marL="2286000" lvl="4" indent="-317500" algn="l">
              <a:lnSpc>
                <a:spcPct val="115000"/>
              </a:lnSpc>
              <a:spcBef>
                <a:spcPts val="1600"/>
              </a:spcBef>
              <a:spcAft>
                <a:spcPts val="0"/>
              </a:spcAft>
              <a:buClr>
                <a:schemeClr val="accent1"/>
              </a:buClr>
              <a:buSzPts val="1400"/>
              <a:buChar char="○"/>
              <a:defRPr>
                <a:solidFill>
                  <a:schemeClr val="accent1"/>
                </a:solidFill>
              </a:defRPr>
            </a:lvl5pPr>
            <a:lvl6pPr marL="2743200" lvl="5" indent="-317500" algn="l">
              <a:lnSpc>
                <a:spcPct val="115000"/>
              </a:lnSpc>
              <a:spcBef>
                <a:spcPts val="1600"/>
              </a:spcBef>
              <a:spcAft>
                <a:spcPts val="0"/>
              </a:spcAft>
              <a:buClr>
                <a:schemeClr val="accent1"/>
              </a:buClr>
              <a:buSzPts val="1400"/>
              <a:buChar char="■"/>
              <a:defRPr>
                <a:solidFill>
                  <a:schemeClr val="accent1"/>
                </a:solidFill>
              </a:defRPr>
            </a:lvl6pPr>
            <a:lvl7pPr marL="3200400" lvl="6" indent="-317500" algn="l">
              <a:lnSpc>
                <a:spcPct val="115000"/>
              </a:lnSpc>
              <a:spcBef>
                <a:spcPts val="1600"/>
              </a:spcBef>
              <a:spcAft>
                <a:spcPts val="0"/>
              </a:spcAft>
              <a:buClr>
                <a:schemeClr val="accent1"/>
              </a:buClr>
              <a:buSzPts val="1400"/>
              <a:buChar char="●"/>
              <a:defRPr>
                <a:solidFill>
                  <a:schemeClr val="accent1"/>
                </a:solidFill>
              </a:defRPr>
            </a:lvl7pPr>
            <a:lvl8pPr marL="3657600" lvl="7" indent="-317500" algn="l">
              <a:lnSpc>
                <a:spcPct val="115000"/>
              </a:lnSpc>
              <a:spcBef>
                <a:spcPts val="1600"/>
              </a:spcBef>
              <a:spcAft>
                <a:spcPts val="0"/>
              </a:spcAft>
              <a:buClr>
                <a:schemeClr val="accent1"/>
              </a:buClr>
              <a:buSzPts val="1400"/>
              <a:buChar char="○"/>
              <a:defRPr>
                <a:solidFill>
                  <a:schemeClr val="accent1"/>
                </a:solidFill>
              </a:defRPr>
            </a:lvl8pPr>
            <a:lvl9pPr marL="4114800" lvl="8" indent="-317500" algn="l">
              <a:lnSpc>
                <a:spcPct val="115000"/>
              </a:lnSpc>
              <a:spcBef>
                <a:spcPts val="1600"/>
              </a:spcBef>
              <a:spcAft>
                <a:spcPts val="1600"/>
              </a:spcAft>
              <a:buClr>
                <a:schemeClr val="accent1"/>
              </a:buClr>
              <a:buSzPts val="1400"/>
              <a:buChar char="■"/>
              <a:defRPr>
                <a:solidFill>
                  <a:schemeClr val="accent1"/>
                </a:solidFill>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rgbClr val="006838">
            <a:alpha val="48235"/>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Old Standard TT"/>
              <a:buChar char="●"/>
              <a:defRPr sz="1800" b="0" i="0" u="none" strike="noStrike" cap="none">
                <a:solidFill>
                  <a:schemeClr val="dk1"/>
                </a:solidFill>
                <a:latin typeface="Old Standard TT"/>
                <a:ea typeface="Old Standard TT"/>
                <a:cs typeface="Old Standard TT"/>
                <a:sym typeface="Old Standard TT"/>
              </a:defRPr>
            </a:lvl1pPr>
            <a:lvl2pPr marL="914400" marR="0" lvl="1" indent="-317500" algn="l" rtl="0">
              <a:lnSpc>
                <a:spcPct val="115000"/>
              </a:lnSpc>
              <a:spcBef>
                <a:spcPts val="1600"/>
              </a:spcBef>
              <a:spcAft>
                <a:spcPts val="0"/>
              </a:spcAft>
              <a:buClr>
                <a:schemeClr val="dk1"/>
              </a:buClr>
              <a:buSzPts val="1400"/>
              <a:buFont typeface="Old Standard TT"/>
              <a:buChar char="○"/>
              <a:defRPr sz="1400" b="0" i="0" u="none" strike="noStrike" cap="none">
                <a:solidFill>
                  <a:schemeClr val="dk1"/>
                </a:solidFill>
                <a:latin typeface="Old Standard TT"/>
                <a:ea typeface="Old Standard TT"/>
                <a:cs typeface="Old Standard TT"/>
                <a:sym typeface="Old Standard TT"/>
              </a:defRPr>
            </a:lvl2pPr>
            <a:lvl3pPr marL="1371600" marR="0" lvl="2" indent="-317500" algn="l" rtl="0">
              <a:lnSpc>
                <a:spcPct val="115000"/>
              </a:lnSpc>
              <a:spcBef>
                <a:spcPts val="1600"/>
              </a:spcBef>
              <a:spcAft>
                <a:spcPts val="0"/>
              </a:spcAft>
              <a:buClr>
                <a:schemeClr val="dk1"/>
              </a:buClr>
              <a:buSzPts val="1400"/>
              <a:buFont typeface="Old Standard TT"/>
              <a:buChar char="■"/>
              <a:defRPr sz="1400" b="0" i="0" u="none" strike="noStrike" cap="none">
                <a:solidFill>
                  <a:schemeClr val="dk1"/>
                </a:solidFill>
                <a:latin typeface="Old Standard TT"/>
                <a:ea typeface="Old Standard TT"/>
                <a:cs typeface="Old Standard TT"/>
                <a:sym typeface="Old Standard TT"/>
              </a:defRPr>
            </a:lvl3pPr>
            <a:lvl4pPr marL="1828800" marR="0" lvl="3" indent="-317500" algn="l" rtl="0">
              <a:lnSpc>
                <a:spcPct val="115000"/>
              </a:lnSpc>
              <a:spcBef>
                <a:spcPts val="1600"/>
              </a:spcBef>
              <a:spcAft>
                <a:spcPts val="0"/>
              </a:spcAft>
              <a:buClr>
                <a:schemeClr val="dk1"/>
              </a:buClr>
              <a:buSzPts val="1400"/>
              <a:buFont typeface="Old Standard TT"/>
              <a:buChar char="●"/>
              <a:defRPr sz="1400" b="0" i="0" u="none" strike="noStrike" cap="none">
                <a:solidFill>
                  <a:schemeClr val="dk1"/>
                </a:solidFill>
                <a:latin typeface="Old Standard TT"/>
                <a:ea typeface="Old Standard TT"/>
                <a:cs typeface="Old Standard TT"/>
                <a:sym typeface="Old Standard TT"/>
              </a:defRPr>
            </a:lvl4pPr>
            <a:lvl5pPr marL="2286000" marR="0" lvl="4" indent="-317500" algn="l" rtl="0">
              <a:lnSpc>
                <a:spcPct val="115000"/>
              </a:lnSpc>
              <a:spcBef>
                <a:spcPts val="1600"/>
              </a:spcBef>
              <a:spcAft>
                <a:spcPts val="0"/>
              </a:spcAft>
              <a:buClr>
                <a:schemeClr val="dk1"/>
              </a:buClr>
              <a:buSzPts val="1400"/>
              <a:buFont typeface="Old Standard TT"/>
              <a:buChar char="○"/>
              <a:defRPr sz="1400" b="0" i="0" u="none" strike="noStrike" cap="none">
                <a:solidFill>
                  <a:schemeClr val="dk1"/>
                </a:solidFill>
                <a:latin typeface="Old Standard TT"/>
                <a:ea typeface="Old Standard TT"/>
                <a:cs typeface="Old Standard TT"/>
                <a:sym typeface="Old Standard TT"/>
              </a:defRPr>
            </a:lvl5pPr>
            <a:lvl6pPr marL="2743200" marR="0" lvl="5" indent="-317500" algn="l" rtl="0">
              <a:lnSpc>
                <a:spcPct val="115000"/>
              </a:lnSpc>
              <a:spcBef>
                <a:spcPts val="1600"/>
              </a:spcBef>
              <a:spcAft>
                <a:spcPts val="0"/>
              </a:spcAft>
              <a:buClr>
                <a:schemeClr val="dk1"/>
              </a:buClr>
              <a:buSzPts val="1400"/>
              <a:buFont typeface="Old Standard TT"/>
              <a:buChar char="■"/>
              <a:defRPr sz="1400" b="0" i="0" u="none" strike="noStrike" cap="none">
                <a:solidFill>
                  <a:schemeClr val="dk1"/>
                </a:solidFill>
                <a:latin typeface="Old Standard TT"/>
                <a:ea typeface="Old Standard TT"/>
                <a:cs typeface="Old Standard TT"/>
                <a:sym typeface="Old Standard TT"/>
              </a:defRPr>
            </a:lvl6pPr>
            <a:lvl7pPr marL="3200400" marR="0" lvl="6" indent="-317500" algn="l" rtl="0">
              <a:lnSpc>
                <a:spcPct val="115000"/>
              </a:lnSpc>
              <a:spcBef>
                <a:spcPts val="1600"/>
              </a:spcBef>
              <a:spcAft>
                <a:spcPts val="0"/>
              </a:spcAft>
              <a:buClr>
                <a:schemeClr val="dk1"/>
              </a:buClr>
              <a:buSzPts val="1400"/>
              <a:buFont typeface="Old Standard TT"/>
              <a:buChar char="●"/>
              <a:defRPr sz="1400" b="0" i="0" u="none" strike="noStrike" cap="none">
                <a:solidFill>
                  <a:schemeClr val="dk1"/>
                </a:solidFill>
                <a:latin typeface="Old Standard TT"/>
                <a:ea typeface="Old Standard TT"/>
                <a:cs typeface="Old Standard TT"/>
                <a:sym typeface="Old Standard TT"/>
              </a:defRPr>
            </a:lvl7pPr>
            <a:lvl8pPr marL="3657600" marR="0" lvl="7" indent="-317500" algn="l" rtl="0">
              <a:lnSpc>
                <a:spcPct val="115000"/>
              </a:lnSpc>
              <a:spcBef>
                <a:spcPts val="1600"/>
              </a:spcBef>
              <a:spcAft>
                <a:spcPts val="0"/>
              </a:spcAft>
              <a:buClr>
                <a:schemeClr val="dk1"/>
              </a:buClr>
              <a:buSzPts val="1400"/>
              <a:buFont typeface="Old Standard TT"/>
              <a:buChar char="○"/>
              <a:defRPr sz="1400" b="0" i="0" u="none" strike="noStrike" cap="none">
                <a:solidFill>
                  <a:schemeClr val="dk1"/>
                </a:solidFill>
                <a:latin typeface="Old Standard TT"/>
                <a:ea typeface="Old Standard TT"/>
                <a:cs typeface="Old Standard TT"/>
                <a:sym typeface="Old Standard TT"/>
              </a:defRPr>
            </a:lvl8pPr>
            <a:lvl9pPr marL="4114800" marR="0" lvl="8" indent="-317500" algn="l" rtl="0">
              <a:lnSpc>
                <a:spcPct val="115000"/>
              </a:lnSpc>
              <a:spcBef>
                <a:spcPts val="1600"/>
              </a:spcBef>
              <a:spcAft>
                <a:spcPts val="1600"/>
              </a:spcAft>
              <a:buClr>
                <a:schemeClr val="dk1"/>
              </a:buClr>
              <a:buSzPts val="1400"/>
              <a:buFont typeface="Old Standard TT"/>
              <a:buChar char="■"/>
              <a:defRPr sz="1400" b="0" i="0" u="none" strike="noStrike" cap="none">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838"/>
        </a:solidFill>
        <a:effectLst/>
      </p:bgPr>
    </p:bg>
    <p:spTree>
      <p:nvGrpSpPr>
        <p:cNvPr id="1" name="Shape 52"/>
        <p:cNvGrpSpPr/>
        <p:nvPr/>
      </p:nvGrpSpPr>
      <p:grpSpPr>
        <a:xfrm>
          <a:off x="0" y="0"/>
          <a:ext cx="0" cy="0"/>
          <a:chOff x="0" y="0"/>
          <a:chExt cx="0" cy="0"/>
        </a:xfrm>
      </p:grpSpPr>
      <p:sp>
        <p:nvSpPr>
          <p:cNvPr id="53" name="Google Shape;53;p12"/>
          <p:cNvSpPr/>
          <p:nvPr/>
        </p:nvSpPr>
        <p:spPr>
          <a:xfrm>
            <a:off x="0" y="0"/>
            <a:ext cx="9144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 name="Google Shape;54;p12"/>
          <p:cNvSpPr/>
          <p:nvPr/>
        </p:nvSpPr>
        <p:spPr>
          <a:xfrm>
            <a:off x="0" y="1857113"/>
            <a:ext cx="9144000" cy="2987700"/>
          </a:xfrm>
          <a:prstGeom prst="rect">
            <a:avLst/>
          </a:prstGeom>
          <a:solidFill>
            <a:srgbClr val="006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DA1C5C"/>
              </a:solidFill>
              <a:latin typeface="Arial"/>
              <a:ea typeface="Arial"/>
              <a:cs typeface="Arial"/>
              <a:sym typeface="Arial"/>
            </a:endParaRPr>
          </a:p>
        </p:txBody>
      </p:sp>
      <p:sp>
        <p:nvSpPr>
          <p:cNvPr id="55" name="Google Shape;55;p12"/>
          <p:cNvSpPr txBox="1">
            <a:spLocks noGrp="1"/>
          </p:cNvSpPr>
          <p:nvPr>
            <p:ph type="subTitle" idx="4294967295"/>
          </p:nvPr>
        </p:nvSpPr>
        <p:spPr>
          <a:xfrm>
            <a:off x="1702033" y="3092140"/>
            <a:ext cx="8118475" cy="7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Old Standard TT"/>
              <a:buNone/>
            </a:pPr>
            <a:r>
              <a:rPr lang="da" sz="4800" b="1" i="0" u="none" strike="noStrike" cap="none" dirty="0">
                <a:solidFill>
                  <a:schemeClr val="lt1"/>
                </a:solidFill>
                <a:latin typeface="Rokkitt"/>
                <a:ea typeface="Rokkitt"/>
                <a:cs typeface="Rokkitt"/>
                <a:sym typeface="Rokkitt"/>
              </a:rPr>
              <a:t>  </a:t>
            </a:r>
            <a:r>
              <a:rPr lang="da" sz="2400" b="1" i="0" u="none" strike="noStrike" cap="none" dirty="0">
                <a:solidFill>
                  <a:schemeClr val="lt1"/>
                </a:solidFill>
                <a:latin typeface="Rokkitt"/>
                <a:ea typeface="Rokkitt"/>
                <a:cs typeface="Rokkitt"/>
                <a:sym typeface="Rokkitt"/>
              </a:rPr>
              <a:t>Gå ind på linket og opret dig</a:t>
            </a:r>
            <a:endParaRPr sz="2400" b="1" i="0" u="none" strike="noStrike" cap="none" dirty="0">
              <a:solidFill>
                <a:schemeClr val="lt1"/>
              </a:solidFill>
              <a:latin typeface="Rokkitt"/>
              <a:ea typeface="Rokkitt"/>
              <a:cs typeface="Rokkitt"/>
              <a:sym typeface="Rokkitt"/>
            </a:endParaRPr>
          </a:p>
        </p:txBody>
      </p:sp>
      <p:pic>
        <p:nvPicPr>
          <p:cNvPr id="56" name="Google Shape;56;p12"/>
          <p:cNvPicPr preferRelativeResize="0"/>
          <p:nvPr/>
        </p:nvPicPr>
        <p:blipFill rotWithShape="1">
          <a:blip r:embed="rId3">
            <a:alphaModFix/>
          </a:blip>
          <a:srcRect/>
          <a:stretch/>
        </p:blipFill>
        <p:spPr>
          <a:xfrm>
            <a:off x="512699" y="515360"/>
            <a:ext cx="5523827" cy="1194341"/>
          </a:xfrm>
          <a:prstGeom prst="rect">
            <a:avLst/>
          </a:prstGeom>
          <a:noFill/>
          <a:ln>
            <a:noFill/>
          </a:ln>
        </p:spPr>
      </p:pic>
      <p:sp>
        <p:nvSpPr>
          <p:cNvPr id="57" name="Google Shape;57;p12"/>
          <p:cNvSpPr/>
          <p:nvPr/>
        </p:nvSpPr>
        <p:spPr>
          <a:xfrm>
            <a:off x="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6267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838">
            <a:alpha val="13333"/>
          </a:srgbClr>
        </a:solidFill>
        <a:effectLst/>
      </p:bgPr>
    </p:bg>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311700" y="41827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Lobbyister prøver at påvirke </a:t>
            </a:r>
            <a:endParaRPr>
              <a:latin typeface="Rokkitt"/>
              <a:ea typeface="Rokkitt"/>
              <a:cs typeface="Rokkitt"/>
              <a:sym typeface="Rokkitt"/>
            </a:endParaRPr>
          </a:p>
        </p:txBody>
      </p:sp>
      <p:sp>
        <p:nvSpPr>
          <p:cNvPr id="186" name="Google Shape;186;p22"/>
          <p:cNvSpPr txBox="1">
            <a:spLocks noGrp="1"/>
          </p:cNvSpPr>
          <p:nvPr>
            <p:ph type="body" idx="1"/>
          </p:nvPr>
        </p:nvSpPr>
        <p:spPr>
          <a:xfrm>
            <a:off x="311700" y="1171600"/>
            <a:ext cx="8520600" cy="129653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1200"/>
              </a:spcBef>
              <a:spcAft>
                <a:spcPts val="600"/>
              </a:spcAft>
              <a:buSzPts val="1800"/>
              <a:buNone/>
            </a:pPr>
            <a:endParaRPr>
              <a:latin typeface="Rokkitt"/>
              <a:ea typeface="Rokkitt"/>
              <a:cs typeface="Rokkitt"/>
              <a:sym typeface="Rokkitt"/>
            </a:endParaRPr>
          </a:p>
        </p:txBody>
      </p:sp>
      <p:sp>
        <p:nvSpPr>
          <p:cNvPr id="187" name="Google Shape;187;p22"/>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8" name="Google Shape;188;p22"/>
          <p:cNvGrpSpPr/>
          <p:nvPr/>
        </p:nvGrpSpPr>
        <p:grpSpPr>
          <a:xfrm>
            <a:off x="823685" y="2536010"/>
            <a:ext cx="1625600" cy="1902599"/>
            <a:chOff x="823685" y="2536010"/>
            <a:chExt cx="1625600" cy="1902599"/>
          </a:xfrm>
        </p:grpSpPr>
        <p:pic>
          <p:nvPicPr>
            <p:cNvPr id="189" name="Google Shape;189;p22"/>
            <p:cNvPicPr preferRelativeResize="0"/>
            <p:nvPr/>
          </p:nvPicPr>
          <p:blipFill rotWithShape="1">
            <a:blip r:embed="rId3">
              <a:alphaModFix/>
            </a:blip>
            <a:srcRect/>
            <a:stretch/>
          </p:blipFill>
          <p:spPr>
            <a:xfrm>
              <a:off x="823685" y="2536010"/>
              <a:ext cx="1625600" cy="1625600"/>
            </a:xfrm>
            <a:prstGeom prst="rect">
              <a:avLst/>
            </a:prstGeom>
            <a:noFill/>
            <a:ln>
              <a:noFill/>
            </a:ln>
          </p:spPr>
        </p:pic>
        <p:sp>
          <p:nvSpPr>
            <p:cNvPr id="190" name="Google Shape;190;p22"/>
            <p:cNvSpPr txBox="1"/>
            <p:nvPr/>
          </p:nvSpPr>
          <p:spPr>
            <a:xfrm>
              <a:off x="927880" y="4161610"/>
              <a:ext cx="1428596"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The Greatest Union</a:t>
              </a:r>
              <a:endParaRPr sz="1200" b="0" i="0" u="none" strike="noStrike" cap="none">
                <a:solidFill>
                  <a:srgbClr val="000000"/>
                </a:solidFill>
                <a:latin typeface="Arial"/>
                <a:ea typeface="Arial"/>
                <a:cs typeface="Arial"/>
                <a:sym typeface="Arial"/>
              </a:endParaRPr>
            </a:p>
          </p:txBody>
        </p:sp>
      </p:grpSp>
      <p:grpSp>
        <p:nvGrpSpPr>
          <p:cNvPr id="191" name="Google Shape;191;p22"/>
          <p:cNvGrpSpPr/>
          <p:nvPr/>
        </p:nvGrpSpPr>
        <p:grpSpPr>
          <a:xfrm>
            <a:off x="2775415" y="2536010"/>
            <a:ext cx="1625600" cy="2087265"/>
            <a:chOff x="2775415" y="2536010"/>
            <a:chExt cx="1625600" cy="2087265"/>
          </a:xfrm>
        </p:grpSpPr>
        <p:pic>
          <p:nvPicPr>
            <p:cNvPr id="192" name="Google Shape;192;p22"/>
            <p:cNvPicPr preferRelativeResize="0"/>
            <p:nvPr/>
          </p:nvPicPr>
          <p:blipFill rotWithShape="1">
            <a:blip r:embed="rId4">
              <a:alphaModFix/>
            </a:blip>
            <a:srcRect/>
            <a:stretch/>
          </p:blipFill>
          <p:spPr>
            <a:xfrm>
              <a:off x="2775415" y="2536010"/>
              <a:ext cx="1625600" cy="1625600"/>
            </a:xfrm>
            <a:prstGeom prst="rect">
              <a:avLst/>
            </a:prstGeom>
            <a:noFill/>
            <a:ln>
              <a:noFill/>
            </a:ln>
          </p:spPr>
        </p:pic>
        <p:sp>
          <p:nvSpPr>
            <p:cNvPr id="193" name="Google Shape;193;p22"/>
            <p:cNvSpPr txBox="1"/>
            <p:nvPr/>
          </p:nvSpPr>
          <p:spPr>
            <a:xfrm>
              <a:off x="2792965" y="4161610"/>
              <a:ext cx="1590499"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European Employers’ </a:t>
              </a:r>
              <a:br>
                <a:rPr lang="da" sz="1200" b="0" i="0" u="none" strike="noStrike" cap="none">
                  <a:solidFill>
                    <a:srgbClr val="000000"/>
                  </a:solidFill>
                  <a:latin typeface="Rokkitt"/>
                  <a:ea typeface="Rokkitt"/>
                  <a:cs typeface="Rokkitt"/>
                  <a:sym typeface="Rokkitt"/>
                </a:rPr>
              </a:br>
              <a:r>
                <a:rPr lang="da" sz="1200" b="0" i="0" u="none" strike="noStrike" cap="none">
                  <a:solidFill>
                    <a:srgbClr val="000000"/>
                  </a:solidFill>
                  <a:latin typeface="Rokkitt"/>
                  <a:ea typeface="Rokkitt"/>
                  <a:cs typeface="Rokkitt"/>
                  <a:sym typeface="Rokkitt"/>
                </a:rPr>
                <a:t>Association</a:t>
              </a:r>
              <a:endParaRPr sz="1200" b="0" i="0" u="none" strike="noStrike" cap="none">
                <a:solidFill>
                  <a:srgbClr val="000000"/>
                </a:solidFill>
                <a:latin typeface="Arial"/>
                <a:ea typeface="Arial"/>
                <a:cs typeface="Arial"/>
                <a:sym typeface="Arial"/>
              </a:endParaRPr>
            </a:p>
          </p:txBody>
        </p:sp>
      </p:grpSp>
      <p:grpSp>
        <p:nvGrpSpPr>
          <p:cNvPr id="194" name="Google Shape;194;p22"/>
          <p:cNvGrpSpPr/>
          <p:nvPr/>
        </p:nvGrpSpPr>
        <p:grpSpPr>
          <a:xfrm>
            <a:off x="4757854" y="2536010"/>
            <a:ext cx="1625600" cy="1902599"/>
            <a:chOff x="4757854" y="2536010"/>
            <a:chExt cx="1625600" cy="1902599"/>
          </a:xfrm>
        </p:grpSpPr>
        <p:pic>
          <p:nvPicPr>
            <p:cNvPr id="195" name="Google Shape;195;p22"/>
            <p:cNvPicPr preferRelativeResize="0"/>
            <p:nvPr/>
          </p:nvPicPr>
          <p:blipFill rotWithShape="1">
            <a:blip r:embed="rId5">
              <a:alphaModFix/>
            </a:blip>
            <a:srcRect/>
            <a:stretch/>
          </p:blipFill>
          <p:spPr>
            <a:xfrm>
              <a:off x="4757854" y="2536010"/>
              <a:ext cx="1625600" cy="1625600"/>
            </a:xfrm>
            <a:prstGeom prst="rect">
              <a:avLst/>
            </a:prstGeom>
            <a:noFill/>
            <a:ln>
              <a:noFill/>
            </a:ln>
          </p:spPr>
        </p:pic>
        <p:sp>
          <p:nvSpPr>
            <p:cNvPr id="196" name="Google Shape;196;p22"/>
            <p:cNvSpPr txBox="1"/>
            <p:nvPr/>
          </p:nvSpPr>
          <p:spPr>
            <a:xfrm>
              <a:off x="4895891" y="4161610"/>
              <a:ext cx="141737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The Bare Minimum</a:t>
              </a:r>
              <a:endParaRPr sz="1200" b="0" i="0" u="none" strike="noStrike" cap="none">
                <a:solidFill>
                  <a:srgbClr val="000000"/>
                </a:solidFill>
                <a:latin typeface="Arial"/>
                <a:ea typeface="Arial"/>
                <a:cs typeface="Arial"/>
                <a:sym typeface="Arial"/>
              </a:endParaRPr>
            </a:p>
          </p:txBody>
        </p:sp>
      </p:grpSp>
      <p:grpSp>
        <p:nvGrpSpPr>
          <p:cNvPr id="197" name="Google Shape;197;p22"/>
          <p:cNvGrpSpPr/>
          <p:nvPr/>
        </p:nvGrpSpPr>
        <p:grpSpPr>
          <a:xfrm>
            <a:off x="6740293" y="2536010"/>
            <a:ext cx="1625600" cy="1902599"/>
            <a:chOff x="6740293" y="2536010"/>
            <a:chExt cx="1625600" cy="1902599"/>
          </a:xfrm>
        </p:grpSpPr>
        <p:sp>
          <p:nvSpPr>
            <p:cNvPr id="198" name="Google Shape;198;p22"/>
            <p:cNvSpPr/>
            <p:nvPr/>
          </p:nvSpPr>
          <p:spPr>
            <a:xfrm>
              <a:off x="6770029" y="2571093"/>
              <a:ext cx="1563648" cy="156364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99" name="Google Shape;199;p22"/>
            <p:cNvGrpSpPr/>
            <p:nvPr/>
          </p:nvGrpSpPr>
          <p:grpSpPr>
            <a:xfrm>
              <a:off x="6740293" y="2536010"/>
              <a:ext cx="1625600" cy="1902599"/>
              <a:chOff x="6740293" y="2536010"/>
              <a:chExt cx="1625600" cy="1902599"/>
            </a:xfrm>
          </p:grpSpPr>
          <p:pic>
            <p:nvPicPr>
              <p:cNvPr id="200" name="Google Shape;200;p22"/>
              <p:cNvPicPr preferRelativeResize="0"/>
              <p:nvPr/>
            </p:nvPicPr>
            <p:blipFill rotWithShape="1">
              <a:blip r:embed="rId6">
                <a:alphaModFix/>
              </a:blip>
              <a:srcRect/>
              <a:stretch/>
            </p:blipFill>
            <p:spPr>
              <a:xfrm>
                <a:off x="6740293" y="2536010"/>
                <a:ext cx="1625600" cy="1625600"/>
              </a:xfrm>
              <a:prstGeom prst="rect">
                <a:avLst/>
              </a:prstGeom>
              <a:noFill/>
              <a:ln>
                <a:noFill/>
              </a:ln>
            </p:spPr>
          </p:pic>
          <p:sp>
            <p:nvSpPr>
              <p:cNvPr id="201" name="Google Shape;201;p22"/>
              <p:cNvSpPr txBox="1"/>
              <p:nvPr/>
            </p:nvSpPr>
            <p:spPr>
              <a:xfrm>
                <a:off x="6912646" y="4161610"/>
                <a:ext cx="133882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InCrypted Lagune</a:t>
                </a:r>
                <a:endParaRPr sz="12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500"/>
                                        <p:tgtEl>
                                          <p:spTgt spid="18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91"/>
                                        </p:tgtEl>
                                        <p:attrNameLst>
                                          <p:attrName>style.visibility</p:attrName>
                                        </p:attrNameLst>
                                      </p:cBhvr>
                                      <p:to>
                                        <p:strVal val="visible"/>
                                      </p:to>
                                    </p:set>
                                    <p:animEffect transition="in" filter="fade">
                                      <p:cBhvr>
                                        <p:cTn id="15" dur="500"/>
                                        <p:tgtEl>
                                          <p:spTgt spid="191"/>
                                        </p:tgtEl>
                                      </p:cBhvr>
                                    </p:animEffect>
                                  </p:childTnLst>
                                </p:cTn>
                              </p:par>
                            </p:childTnLst>
                          </p:cTn>
                        </p:par>
                        <p:par>
                          <p:cTn id="16" fill="hold">
                            <p:stCondLst>
                              <p:cond delay="2000"/>
                            </p:stCondLst>
                            <p:childTnLst>
                              <p:par>
                                <p:cTn id="17" presetID="10" presetClass="entr" presetSubtype="0" fill="hold" nodeType="afterEffect">
                                  <p:stCondLst>
                                    <p:cond delay="500"/>
                                  </p:stCondLst>
                                  <p:childTnLst>
                                    <p:set>
                                      <p:cBhvr>
                                        <p:cTn id="18" dur="1" fill="hold">
                                          <p:stCondLst>
                                            <p:cond delay="0"/>
                                          </p:stCondLst>
                                        </p:cTn>
                                        <p:tgtEl>
                                          <p:spTgt spid="194"/>
                                        </p:tgtEl>
                                        <p:attrNameLst>
                                          <p:attrName>style.visibility</p:attrName>
                                        </p:attrNameLst>
                                      </p:cBhvr>
                                      <p:to>
                                        <p:strVal val="visible"/>
                                      </p:to>
                                    </p:set>
                                    <p:animEffect transition="in" filter="fade">
                                      <p:cBhvr>
                                        <p:cTn id="19" dur="500"/>
                                        <p:tgtEl>
                                          <p:spTgt spid="194"/>
                                        </p:tgtEl>
                                      </p:cBhvr>
                                    </p:animEffect>
                                  </p:childTnLst>
                                </p:cTn>
                              </p:par>
                            </p:childTnLst>
                          </p:cTn>
                        </p:par>
                        <p:par>
                          <p:cTn id="20" fill="hold">
                            <p:stCondLst>
                              <p:cond delay="2500"/>
                            </p:stCondLst>
                            <p:childTnLst>
                              <p:par>
                                <p:cTn id="21" presetID="10" presetClass="entr" presetSubtype="0" fill="hold" nodeType="afterEffect">
                                  <p:stCondLst>
                                    <p:cond delay="500"/>
                                  </p:stCondLst>
                                  <p:childTnLst>
                                    <p:set>
                                      <p:cBhvr>
                                        <p:cTn id="22" dur="1" fill="hold">
                                          <p:stCondLst>
                                            <p:cond delay="0"/>
                                          </p:stCondLst>
                                        </p:cTn>
                                        <p:tgtEl>
                                          <p:spTgt spid="197"/>
                                        </p:tgtEl>
                                        <p:attrNameLst>
                                          <p:attrName>style.visibility</p:attrName>
                                        </p:attrNameLst>
                                      </p:cBhvr>
                                      <p:to>
                                        <p:strVal val="visible"/>
                                      </p:to>
                                    </p:set>
                                    <p:animEffect transition="in" filter="fade">
                                      <p:cBhvr>
                                        <p:cTn id="23"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223507" y="42524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Træk direktivet jeres vej </a:t>
            </a:r>
            <a:endParaRPr>
              <a:latin typeface="Rokkitt"/>
              <a:ea typeface="Rokkitt"/>
              <a:cs typeface="Rokkitt"/>
              <a:sym typeface="Rokkitt"/>
            </a:endParaRPr>
          </a:p>
        </p:txBody>
      </p:sp>
      <p:sp>
        <p:nvSpPr>
          <p:cNvPr id="207" name="Google Shape;207;p23"/>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8" name="Google Shape;208;p23"/>
          <p:cNvPicPr preferRelativeResize="0"/>
          <p:nvPr/>
        </p:nvPicPr>
        <p:blipFill rotWithShape="1">
          <a:blip r:embed="rId3">
            <a:alphaModFix/>
          </a:blip>
          <a:srcRect/>
          <a:stretch/>
        </p:blipFill>
        <p:spPr>
          <a:xfrm>
            <a:off x="307095" y="1582168"/>
            <a:ext cx="1158340" cy="1048603"/>
          </a:xfrm>
          <a:prstGeom prst="rect">
            <a:avLst/>
          </a:prstGeom>
          <a:noFill/>
          <a:ln>
            <a:noFill/>
          </a:ln>
        </p:spPr>
      </p:pic>
      <p:pic>
        <p:nvPicPr>
          <p:cNvPr id="209" name="Google Shape;209;p23"/>
          <p:cNvPicPr preferRelativeResize="0"/>
          <p:nvPr/>
        </p:nvPicPr>
        <p:blipFill rotWithShape="1">
          <a:blip r:embed="rId4">
            <a:alphaModFix/>
          </a:blip>
          <a:srcRect/>
          <a:stretch/>
        </p:blipFill>
        <p:spPr>
          <a:xfrm>
            <a:off x="6959601" y="3440249"/>
            <a:ext cx="1158340" cy="1060796"/>
          </a:xfrm>
          <a:prstGeom prst="rect">
            <a:avLst/>
          </a:prstGeom>
          <a:noFill/>
          <a:ln>
            <a:noFill/>
          </a:ln>
        </p:spPr>
      </p:pic>
      <p:pic>
        <p:nvPicPr>
          <p:cNvPr id="210" name="Google Shape;210;p23"/>
          <p:cNvPicPr preferRelativeResize="0"/>
          <p:nvPr/>
        </p:nvPicPr>
        <p:blipFill rotWithShape="1">
          <a:blip r:embed="rId5">
            <a:alphaModFix/>
          </a:blip>
          <a:srcRect/>
          <a:stretch/>
        </p:blipFill>
        <p:spPr>
          <a:xfrm>
            <a:off x="6507690" y="389347"/>
            <a:ext cx="1282409" cy="1541773"/>
          </a:xfrm>
          <a:prstGeom prst="rect">
            <a:avLst/>
          </a:prstGeom>
          <a:noFill/>
          <a:ln>
            <a:noFill/>
          </a:ln>
        </p:spPr>
      </p:pic>
      <p:pic>
        <p:nvPicPr>
          <p:cNvPr id="211" name="Google Shape;211;p23"/>
          <p:cNvPicPr preferRelativeResize="0"/>
          <p:nvPr/>
        </p:nvPicPr>
        <p:blipFill rotWithShape="1">
          <a:blip r:embed="rId6">
            <a:alphaModFix/>
          </a:blip>
          <a:srcRect/>
          <a:stretch/>
        </p:blipFill>
        <p:spPr>
          <a:xfrm>
            <a:off x="1276141" y="3496182"/>
            <a:ext cx="1258286" cy="1368529"/>
          </a:xfrm>
          <a:prstGeom prst="rect">
            <a:avLst/>
          </a:prstGeom>
          <a:noFill/>
          <a:ln>
            <a:noFill/>
          </a:ln>
        </p:spPr>
      </p:pic>
      <p:pic>
        <p:nvPicPr>
          <p:cNvPr id="212" name="Google Shape;212;p23"/>
          <p:cNvPicPr preferRelativeResize="0"/>
          <p:nvPr/>
        </p:nvPicPr>
        <p:blipFill rotWithShape="1">
          <a:blip r:embed="rId7">
            <a:alphaModFix/>
          </a:blip>
          <a:srcRect/>
          <a:stretch/>
        </p:blipFill>
        <p:spPr>
          <a:xfrm rot="-212634">
            <a:off x="1721428" y="1414013"/>
            <a:ext cx="4982180" cy="2313564"/>
          </a:xfrm>
          <a:prstGeom prst="rect">
            <a:avLst/>
          </a:prstGeom>
          <a:noFill/>
          <a:ln>
            <a:noFill/>
          </a:ln>
        </p:spPr>
      </p:pic>
      <p:sp>
        <p:nvSpPr>
          <p:cNvPr id="213" name="Google Shape;213;p23"/>
          <p:cNvSpPr txBox="1"/>
          <p:nvPr/>
        </p:nvSpPr>
        <p:spPr>
          <a:xfrm>
            <a:off x="2350208" y="2107600"/>
            <a:ext cx="3695551"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a" sz="1400" b="1" i="0" u="none" strike="noStrike" cap="none" dirty="0">
                <a:solidFill>
                  <a:schemeClr val="lt1"/>
                </a:solidFill>
                <a:latin typeface="Rokkitt"/>
                <a:ea typeface="Rokkitt"/>
                <a:cs typeface="Rokkitt"/>
                <a:sym typeface="Rokkitt"/>
              </a:rPr>
              <a:t>Flere skal have ret til arbejde i andre </a:t>
            </a:r>
            <a:br>
              <a:rPr lang="da" sz="1400" b="1" i="0" u="none" strike="noStrike" cap="none" dirty="0">
                <a:solidFill>
                  <a:schemeClr val="lt1"/>
                </a:solidFill>
                <a:latin typeface="Rokkitt"/>
                <a:ea typeface="Rokkitt"/>
                <a:cs typeface="Rokkitt"/>
                <a:sym typeface="Rokkitt"/>
              </a:rPr>
            </a:br>
            <a:r>
              <a:rPr lang="da" sz="1400" b="1" i="0" u="none" strike="noStrike" cap="none" dirty="0">
                <a:solidFill>
                  <a:schemeClr val="lt1"/>
                </a:solidFill>
                <a:latin typeface="Rokkitt"/>
                <a:ea typeface="Rokkitt"/>
                <a:cs typeface="Rokkitt"/>
                <a:sym typeface="Rokkitt"/>
              </a:rPr>
              <a:t>EU-lande - Nej til social dumping... </a:t>
            </a:r>
            <a:br>
              <a:rPr lang="da" sz="1400" b="1" i="0" u="none" strike="noStrike" cap="none" dirty="0">
                <a:solidFill>
                  <a:schemeClr val="lt1"/>
                </a:solidFill>
                <a:latin typeface="Rokkitt"/>
                <a:ea typeface="Rokkitt"/>
                <a:cs typeface="Rokkitt"/>
                <a:sym typeface="Rokkitt"/>
              </a:rPr>
            </a:br>
            <a:r>
              <a:rPr lang="da" sz="1400" b="1" i="0" u="none" strike="noStrike" cap="none" dirty="0">
                <a:solidFill>
                  <a:schemeClr val="lt1"/>
                </a:solidFill>
                <a:latin typeface="Rokkitt"/>
                <a:ea typeface="Rokkitt"/>
                <a:cs typeface="Rokkitt"/>
                <a:sym typeface="Rokkitt"/>
              </a:rPr>
              <a:t>Mere økonomisk vækst</a:t>
            </a:r>
            <a:r>
              <a:rPr lang="da" b="1" dirty="0">
                <a:solidFill>
                  <a:schemeClr val="lt1"/>
                </a:solidFill>
                <a:latin typeface="Rokkitt"/>
                <a:ea typeface="Rokkitt"/>
                <a:cs typeface="Rokkitt"/>
                <a:sym typeface="Rokkitt"/>
              </a:rPr>
              <a:t>.</a:t>
            </a:r>
            <a:r>
              <a:rPr lang="da" sz="1400" b="1" i="0" u="none" strike="noStrike" cap="none" dirty="0">
                <a:solidFill>
                  <a:schemeClr val="lt1"/>
                </a:solidFill>
                <a:latin typeface="Rokkitt"/>
                <a:ea typeface="Rokkitt"/>
                <a:cs typeface="Rokkitt"/>
                <a:sym typeface="Rokkitt"/>
              </a:rPr>
              <a:t>.. </a:t>
            </a:r>
            <a:br>
              <a:rPr lang="da" sz="1400" b="1" i="0" u="none" strike="noStrike" cap="none" dirty="0">
                <a:solidFill>
                  <a:schemeClr val="lt1"/>
                </a:solidFill>
                <a:latin typeface="Rokkitt"/>
                <a:ea typeface="Rokkitt"/>
                <a:cs typeface="Rokkitt"/>
                <a:sym typeface="Rokkitt"/>
              </a:rPr>
            </a:br>
            <a:r>
              <a:rPr lang="da" sz="1400" b="1" i="0" u="none" strike="noStrike" cap="none" dirty="0">
                <a:solidFill>
                  <a:schemeClr val="lt1"/>
                </a:solidFill>
                <a:latin typeface="Rokkitt"/>
                <a:ea typeface="Rokkitt"/>
                <a:cs typeface="Rokkitt"/>
                <a:sym typeface="Rokkitt"/>
              </a:rPr>
              <a:t>Mindre EU-kontrol</a:t>
            </a:r>
            <a:r>
              <a:rPr lang="da" b="1" dirty="0">
                <a:solidFill>
                  <a:schemeClr val="lt1"/>
                </a:solidFill>
                <a:latin typeface="Rokkitt"/>
                <a:ea typeface="Rokkitt"/>
                <a:cs typeface="Rokkitt"/>
                <a:sym typeface="Rokkitt"/>
              </a:rPr>
              <a:t>.</a:t>
            </a:r>
            <a:r>
              <a:rPr lang="da" sz="1400" b="1" i="0" u="none" strike="noStrike" cap="none" dirty="0">
                <a:solidFill>
                  <a:schemeClr val="lt1"/>
                </a:solidFill>
                <a:latin typeface="Rokkitt"/>
                <a:ea typeface="Rokkitt"/>
                <a:cs typeface="Rokkitt"/>
                <a:sym typeface="Rokkitt"/>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217"/>
        <p:cNvGrpSpPr/>
        <p:nvPr/>
      </p:nvGrpSpPr>
      <p:grpSpPr>
        <a:xfrm>
          <a:off x="0" y="0"/>
          <a:ext cx="0" cy="0"/>
          <a:chOff x="0" y="0"/>
          <a:chExt cx="0" cy="0"/>
        </a:xfrm>
      </p:grpSpPr>
      <p:sp>
        <p:nvSpPr>
          <p:cNvPr id="218" name="Google Shape;218;p24"/>
          <p:cNvSpPr txBox="1">
            <a:spLocks noGrp="1"/>
          </p:cNvSpPr>
          <p:nvPr>
            <p:ph type="title"/>
          </p:nvPr>
        </p:nvSpPr>
        <p:spPr>
          <a:xfrm>
            <a:off x="223507" y="42524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DK" dirty="0">
                <a:latin typeface="Rokkitt"/>
                <a:ea typeface="Rokkitt"/>
                <a:cs typeface="Rokkitt"/>
                <a:sym typeface="Rokkitt"/>
              </a:rPr>
              <a:t>Få de andres støtte..  </a:t>
            </a:r>
            <a:endParaRPr dirty="0">
              <a:latin typeface="Rokkitt"/>
              <a:ea typeface="Rokkitt"/>
              <a:cs typeface="Rokkitt"/>
              <a:sym typeface="Rokkitt"/>
            </a:endParaRPr>
          </a:p>
        </p:txBody>
      </p:sp>
      <p:sp>
        <p:nvSpPr>
          <p:cNvPr id="219" name="Google Shape;219;p24"/>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4"/>
          <p:cNvSpPr/>
          <p:nvPr/>
        </p:nvSpPr>
        <p:spPr>
          <a:xfrm>
            <a:off x="2790316" y="1426697"/>
            <a:ext cx="2880000" cy="2880000"/>
          </a:xfrm>
          <a:prstGeom prst="ellipse">
            <a:avLst/>
          </a:prstGeom>
          <a:solidFill>
            <a:srgbClr val="DA1C5C"/>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da-DK" sz="1800" b="0" i="0" u="none" strike="noStrike" cap="none" dirty="0">
                <a:solidFill>
                  <a:schemeClr val="lt1"/>
                </a:solidFill>
                <a:latin typeface="Arial"/>
                <a:ea typeface="Arial"/>
                <a:cs typeface="Arial"/>
                <a:sym typeface="Arial"/>
              </a:rPr>
              <a:t>..mod at afgive indflydelsespoint</a:t>
            </a: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16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217"/>
        <p:cNvGrpSpPr/>
        <p:nvPr/>
      </p:nvGrpSpPr>
      <p:grpSpPr>
        <a:xfrm>
          <a:off x="0" y="0"/>
          <a:ext cx="0" cy="0"/>
          <a:chOff x="0" y="0"/>
          <a:chExt cx="0" cy="0"/>
        </a:xfrm>
      </p:grpSpPr>
      <p:sp>
        <p:nvSpPr>
          <p:cNvPr id="218" name="Google Shape;218;p24"/>
          <p:cNvSpPr txBox="1">
            <a:spLocks noGrp="1"/>
          </p:cNvSpPr>
          <p:nvPr>
            <p:ph type="title"/>
          </p:nvPr>
        </p:nvSpPr>
        <p:spPr>
          <a:xfrm>
            <a:off x="223507" y="42524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Flest IndflydelsesPoint = Vinder</a:t>
            </a:r>
            <a:endParaRPr>
              <a:latin typeface="Rokkitt"/>
              <a:ea typeface="Rokkitt"/>
              <a:cs typeface="Rokkitt"/>
              <a:sym typeface="Rokkitt"/>
            </a:endParaRPr>
          </a:p>
        </p:txBody>
      </p:sp>
      <p:sp>
        <p:nvSpPr>
          <p:cNvPr id="219" name="Google Shape;219;p24"/>
          <p:cNvSpPr/>
          <p:nvPr/>
        </p:nvSpPr>
        <p:spPr>
          <a:xfrm>
            <a:off x="-141011" y="5032500"/>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Billede 4" descr="Et billede, der indeholder metal&#10;&#10;Automatisk genereret beskrivelse">
            <a:extLst>
              <a:ext uri="{FF2B5EF4-FFF2-40B4-BE49-F238E27FC236}">
                <a16:creationId xmlns:a16="http://schemas.microsoft.com/office/drawing/2014/main" id="{24417440-0C89-C292-9190-1332164CFACB}"/>
              </a:ext>
            </a:extLst>
          </p:cNvPr>
          <p:cNvPicPr>
            <a:picLocks noChangeAspect="1"/>
          </p:cNvPicPr>
          <p:nvPr/>
        </p:nvPicPr>
        <p:blipFill rotWithShape="1">
          <a:blip r:embed="rId3"/>
          <a:srcRect l="-13376" t="42616"/>
          <a:stretch/>
        </p:blipFill>
        <p:spPr>
          <a:xfrm>
            <a:off x="2075089" y="1445455"/>
            <a:ext cx="3115890" cy="2802988"/>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217"/>
        <p:cNvGrpSpPr/>
        <p:nvPr/>
      </p:nvGrpSpPr>
      <p:grpSpPr>
        <a:xfrm>
          <a:off x="0" y="0"/>
          <a:ext cx="0" cy="0"/>
          <a:chOff x="0" y="0"/>
          <a:chExt cx="0" cy="0"/>
        </a:xfrm>
      </p:grpSpPr>
      <p:sp>
        <p:nvSpPr>
          <p:cNvPr id="218" name="Google Shape;218;p24"/>
          <p:cNvSpPr txBox="1">
            <a:spLocks noGrp="1"/>
          </p:cNvSpPr>
          <p:nvPr>
            <p:ph type="title"/>
          </p:nvPr>
        </p:nvSpPr>
        <p:spPr>
          <a:xfrm>
            <a:off x="223507" y="42524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dirty="0">
                <a:latin typeface="Rokkitt"/>
                <a:ea typeface="Rokkitt"/>
                <a:cs typeface="Rokkitt"/>
                <a:sym typeface="Rokkitt"/>
              </a:rPr>
              <a:t>Sats og få Indflydelsespoint </a:t>
            </a:r>
            <a:endParaRPr dirty="0">
              <a:latin typeface="Rokkitt"/>
              <a:ea typeface="Rokkitt"/>
              <a:cs typeface="Rokkitt"/>
              <a:sym typeface="Rokkitt"/>
            </a:endParaRPr>
          </a:p>
        </p:txBody>
      </p:sp>
      <p:sp>
        <p:nvSpPr>
          <p:cNvPr id="219" name="Google Shape;219;p24"/>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4"/>
          <p:cNvSpPr/>
          <p:nvPr/>
        </p:nvSpPr>
        <p:spPr>
          <a:xfrm>
            <a:off x="2452690" y="1595510"/>
            <a:ext cx="2880000" cy="2880000"/>
          </a:xfrm>
          <a:prstGeom prst="ellipse">
            <a:avLst/>
          </a:prstGeom>
          <a:solidFill>
            <a:srgbClr val="DA1C5C"/>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da" sz="4800" b="0" i="0" u="none" strike="noStrike" cap="none" dirty="0">
                <a:solidFill>
                  <a:schemeClr val="lt1"/>
                </a:solidFill>
                <a:latin typeface="Arial"/>
                <a:ea typeface="Arial"/>
                <a:cs typeface="Arial"/>
                <a:sym typeface="Arial"/>
              </a:rPr>
              <a:t>IP</a:t>
            </a:r>
            <a:endParaRPr sz="48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a" sz="1600" b="0" i="0" u="none" strike="noStrike" cap="none" dirty="0">
                <a:solidFill>
                  <a:schemeClr val="lt1"/>
                </a:solidFill>
                <a:latin typeface="Arial"/>
                <a:ea typeface="Arial"/>
                <a:cs typeface="Arial"/>
                <a:sym typeface="Arial"/>
              </a:rPr>
              <a:t>(uformel magt) </a:t>
            </a:r>
            <a:endParaRPr sz="1600" b="0" i="0" u="none" strike="noStrike" cap="none" dirty="0">
              <a:solidFill>
                <a:schemeClr val="lt1"/>
              </a:solidFill>
              <a:latin typeface="Arial"/>
              <a:ea typeface="Arial"/>
              <a:cs typeface="Arial"/>
              <a:sym typeface="Arial"/>
            </a:endParaRPr>
          </a:p>
        </p:txBody>
      </p:sp>
      <p:pic>
        <p:nvPicPr>
          <p:cNvPr id="3" name="Billede 2" descr="Et billede, der indeholder person, indendørs, væg, mand&#10;&#10;Automatisk genereret beskrivelse">
            <a:extLst>
              <a:ext uri="{FF2B5EF4-FFF2-40B4-BE49-F238E27FC236}">
                <a16:creationId xmlns:a16="http://schemas.microsoft.com/office/drawing/2014/main" id="{23F79A74-B4BC-A6FC-98F0-683BBFC84736}"/>
              </a:ext>
            </a:extLst>
          </p:cNvPr>
          <p:cNvPicPr>
            <a:picLocks noChangeAspect="1"/>
          </p:cNvPicPr>
          <p:nvPr/>
        </p:nvPicPr>
        <p:blipFill rotWithShape="1">
          <a:blip r:embed="rId3"/>
          <a:srcRect l="8466" t="5419" r="2964" b="3035"/>
          <a:stretch/>
        </p:blipFill>
        <p:spPr>
          <a:xfrm>
            <a:off x="1329396" y="1256496"/>
            <a:ext cx="5886267" cy="3350674"/>
          </a:xfrm>
          <a:prstGeom prst="rect">
            <a:avLst/>
          </a:prstGeom>
        </p:spPr>
      </p:pic>
    </p:spTree>
    <p:extLst>
      <p:ext uri="{BB962C8B-B14F-4D97-AF65-F5344CB8AC3E}">
        <p14:creationId xmlns:p14="http://schemas.microsoft.com/office/powerpoint/2010/main" val="3220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224"/>
        <p:cNvGrpSpPr/>
        <p:nvPr/>
      </p:nvGrpSpPr>
      <p:grpSpPr>
        <a:xfrm>
          <a:off x="0" y="0"/>
          <a:ext cx="0" cy="0"/>
          <a:chOff x="0" y="0"/>
          <a:chExt cx="0" cy="0"/>
        </a:xfrm>
      </p:grpSpPr>
      <p:pic>
        <p:nvPicPr>
          <p:cNvPr id="225" name="Google Shape;225;p25" descr="Et billede, der indeholder bygning, skulptur, hund, brun&#10;&#10;Automatisk genereret beskrivelse"/>
          <p:cNvPicPr preferRelativeResize="0"/>
          <p:nvPr/>
        </p:nvPicPr>
        <p:blipFill rotWithShape="1">
          <a:blip r:embed="rId3">
            <a:alphaModFix/>
          </a:blip>
          <a:srcRect/>
          <a:stretch/>
        </p:blipFill>
        <p:spPr>
          <a:xfrm>
            <a:off x="1833251" y="1647930"/>
            <a:ext cx="3688292" cy="3495570"/>
          </a:xfrm>
          <a:prstGeom prst="rect">
            <a:avLst/>
          </a:prstGeom>
          <a:noFill/>
          <a:ln>
            <a:noFill/>
          </a:ln>
        </p:spPr>
      </p:pic>
      <p:sp>
        <p:nvSpPr>
          <p:cNvPr id="226" name="Google Shape;226;p25"/>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Concentration, please</a:t>
            </a:r>
            <a:endParaRPr>
              <a:latin typeface="Rokkitt"/>
              <a:ea typeface="Rokkitt"/>
              <a:cs typeface="Rokkitt"/>
              <a:sym typeface="Rokkitt"/>
            </a:endParaRPr>
          </a:p>
        </p:txBody>
      </p:sp>
      <p:sp>
        <p:nvSpPr>
          <p:cNvPr id="227" name="Google Shape;227;p25"/>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200"/>
              </a:spcBef>
              <a:spcAft>
                <a:spcPts val="0"/>
              </a:spcAft>
              <a:buSzPts val="1400"/>
              <a:buNone/>
            </a:pPr>
            <a:endParaRPr>
              <a:latin typeface="Rokkitt"/>
              <a:ea typeface="Rokkitt"/>
              <a:cs typeface="Rokkitt"/>
              <a:sym typeface="Rokkitt"/>
            </a:endParaRPr>
          </a:p>
          <a:p>
            <a:pPr marL="139700" lvl="0" indent="0" algn="l" rtl="0">
              <a:lnSpc>
                <a:spcPct val="100000"/>
              </a:lnSpc>
              <a:spcBef>
                <a:spcPts val="1200"/>
              </a:spcBef>
              <a:spcAft>
                <a:spcPts val="0"/>
              </a:spcAft>
              <a:buSzPts val="1400"/>
              <a:buNone/>
            </a:pPr>
            <a:endParaRPr>
              <a:latin typeface="Rokkitt"/>
              <a:ea typeface="Rokkitt"/>
              <a:cs typeface="Rokkitt"/>
              <a:sym typeface="Rokkitt"/>
            </a:endParaRPr>
          </a:p>
        </p:txBody>
      </p:sp>
      <p:pic>
        <p:nvPicPr>
          <p:cNvPr id="228" name="Google Shape;228;p25" descr="Et billede, der indeholder elektronik, monitor, indendørs, sidder&#10;&#10;Automatisk genereret beskrivelse"/>
          <p:cNvPicPr preferRelativeResize="0"/>
          <p:nvPr/>
        </p:nvPicPr>
        <p:blipFill rotWithShape="1">
          <a:blip r:embed="rId4">
            <a:alphaModFix/>
          </a:blip>
          <a:srcRect/>
          <a:stretch/>
        </p:blipFill>
        <p:spPr>
          <a:xfrm>
            <a:off x="4370669" y="2260831"/>
            <a:ext cx="1939695" cy="1479017"/>
          </a:xfrm>
          <a:prstGeom prst="rect">
            <a:avLst/>
          </a:prstGeom>
          <a:noFill/>
          <a:ln>
            <a:noFill/>
          </a:ln>
        </p:spPr>
      </p:pic>
      <p:sp>
        <p:nvSpPr>
          <p:cNvPr id="229" name="Google Shape;229;p25"/>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500"/>
                                        <p:tgtEl>
                                          <p:spTgt spid="22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27">
                                            <p:txEl>
                                              <p:pRg st="1" end="1"/>
                                            </p:txEl>
                                          </p:spTgt>
                                        </p:tgtEl>
                                        <p:attrNameLst>
                                          <p:attrName>style.visibility</p:attrName>
                                        </p:attrNameLst>
                                      </p:cBhvr>
                                      <p:to>
                                        <p:strVal val="visible"/>
                                      </p:to>
                                    </p:set>
                                    <p:animEffect transition="in" filter="fade">
                                      <p:cBhvr>
                                        <p:cTn id="10" dur="500"/>
                                        <p:tgtEl>
                                          <p:spTgt spid="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233"/>
        <p:cNvGrpSpPr/>
        <p:nvPr/>
      </p:nvGrpSpPr>
      <p:grpSpPr>
        <a:xfrm>
          <a:off x="0" y="0"/>
          <a:ext cx="0" cy="0"/>
          <a:chOff x="0" y="0"/>
          <a:chExt cx="0" cy="0"/>
        </a:xfrm>
      </p:grpSpPr>
      <p:sp>
        <p:nvSpPr>
          <p:cNvPr id="234" name="Google Shape;234;p26"/>
          <p:cNvSpPr txBox="1">
            <a:spLocks noGrp="1"/>
          </p:cNvSpPr>
          <p:nvPr>
            <p:ph type="title"/>
          </p:nvPr>
        </p:nvSpPr>
        <p:spPr>
          <a:xfrm>
            <a:off x="223507" y="42524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Så går det løs..</a:t>
            </a:r>
            <a:endParaRPr>
              <a:latin typeface="Rokkitt"/>
              <a:ea typeface="Rokkitt"/>
              <a:cs typeface="Rokkitt"/>
              <a:sym typeface="Rokkitt"/>
            </a:endParaRPr>
          </a:p>
        </p:txBody>
      </p:sp>
      <p:sp>
        <p:nvSpPr>
          <p:cNvPr id="235" name="Google Shape;235;p26"/>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6"/>
          <p:cNvSpPr/>
          <p:nvPr/>
        </p:nvSpPr>
        <p:spPr>
          <a:xfrm>
            <a:off x="1229100" y="1374203"/>
            <a:ext cx="2880000" cy="2880000"/>
          </a:xfrm>
          <a:prstGeom prst="ellipse">
            <a:avLst/>
          </a:prstGeom>
          <a:solidFill>
            <a:srgbClr val="006838"/>
          </a:solidFill>
          <a:ln>
            <a:noFill/>
          </a:ln>
        </p:spPr>
        <p:txBody>
          <a:bodyPr spcFirstLastPara="1" wrap="square" lIns="36000" tIns="91425" rIns="36000"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da" sz="2800" b="1" i="0" u="none" strike="noStrike" cap="none">
                <a:solidFill>
                  <a:schemeClr val="lt1"/>
                </a:solidFill>
                <a:latin typeface="Rokkitt"/>
                <a:ea typeface="Rokkitt"/>
                <a:cs typeface="Rokkitt"/>
                <a:sym typeface="Rokkitt"/>
              </a:rPr>
              <a:t>Påvirk direktivet</a:t>
            </a:r>
            <a:endParaRPr sz="1400" b="0" i="0" u="none" strike="noStrike" cap="none">
              <a:solidFill>
                <a:srgbClr val="000000"/>
              </a:solidFill>
              <a:latin typeface="Arial"/>
              <a:ea typeface="Arial"/>
              <a:cs typeface="Arial"/>
              <a:sym typeface="Arial"/>
            </a:endParaRPr>
          </a:p>
        </p:txBody>
      </p:sp>
      <p:pic>
        <p:nvPicPr>
          <p:cNvPr id="237" name="Google Shape;237;p26"/>
          <p:cNvPicPr preferRelativeResize="0"/>
          <p:nvPr/>
        </p:nvPicPr>
        <p:blipFill rotWithShape="1">
          <a:blip r:embed="rId3">
            <a:alphaModFix/>
          </a:blip>
          <a:srcRect l="3730" t="20639" r="4343" b="11797"/>
          <a:stretch/>
        </p:blipFill>
        <p:spPr>
          <a:xfrm>
            <a:off x="930311" y="1304006"/>
            <a:ext cx="7283378" cy="3345691"/>
          </a:xfrm>
          <a:prstGeom prst="rect">
            <a:avLst/>
          </a:prstGeom>
          <a:noFill/>
          <a:ln>
            <a:noFill/>
          </a:ln>
        </p:spPr>
      </p:pic>
      <p:pic>
        <p:nvPicPr>
          <p:cNvPr id="2" name="Billede 1">
            <a:extLst>
              <a:ext uri="{FF2B5EF4-FFF2-40B4-BE49-F238E27FC236}">
                <a16:creationId xmlns:a16="http://schemas.microsoft.com/office/drawing/2014/main" id="{13A52A28-828B-A6FF-A4EB-39165A8BA7A3}"/>
              </a:ext>
            </a:extLst>
          </p:cNvPr>
          <p:cNvPicPr>
            <a:picLocks noChangeAspect="1"/>
          </p:cNvPicPr>
          <p:nvPr/>
        </p:nvPicPr>
        <p:blipFill>
          <a:blip r:embed="rId4"/>
          <a:stretch>
            <a:fillRect/>
          </a:stretch>
        </p:blipFill>
        <p:spPr>
          <a:xfrm>
            <a:off x="7704677" y="4643585"/>
            <a:ext cx="1432623" cy="388990"/>
          </a:xfrm>
          <a:prstGeom prst="rect">
            <a:avLst/>
          </a:prstGeom>
        </p:spPr>
      </p:pic>
    </p:spTree>
    <p:extLst>
      <p:ext uri="{BB962C8B-B14F-4D97-AF65-F5344CB8AC3E}">
        <p14:creationId xmlns:p14="http://schemas.microsoft.com/office/powerpoint/2010/main" val="39082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70"/>
        <p:cNvGrpSpPr/>
        <p:nvPr/>
      </p:nvGrpSpPr>
      <p:grpSpPr>
        <a:xfrm>
          <a:off x="0" y="0"/>
          <a:ext cx="0" cy="0"/>
          <a:chOff x="0" y="0"/>
          <a:chExt cx="0" cy="0"/>
        </a:xfrm>
      </p:grpSpPr>
      <p:pic>
        <p:nvPicPr>
          <p:cNvPr id="71" name="Google Shape;71;p14"/>
          <p:cNvPicPr preferRelativeResize="0"/>
          <p:nvPr/>
        </p:nvPicPr>
        <p:blipFill rotWithShape="1">
          <a:blip r:embed="rId3">
            <a:alphaModFix/>
          </a:blip>
          <a:srcRect/>
          <a:stretch/>
        </p:blipFill>
        <p:spPr>
          <a:xfrm>
            <a:off x="4572000" y="38446"/>
            <a:ext cx="4384875" cy="4846441"/>
          </a:xfrm>
          <a:prstGeom prst="rect">
            <a:avLst/>
          </a:prstGeom>
          <a:noFill/>
          <a:ln>
            <a:noFill/>
          </a:ln>
        </p:spPr>
      </p:pic>
      <p:sp>
        <p:nvSpPr>
          <p:cNvPr id="72" name="Google Shape;72;p14"/>
          <p:cNvSpPr txBox="1">
            <a:spLocks noGrp="1"/>
          </p:cNvSpPr>
          <p:nvPr>
            <p:ph type="title"/>
          </p:nvPr>
        </p:nvSpPr>
        <p:spPr>
          <a:xfrm>
            <a:off x="311700" y="417600"/>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DK" dirty="0">
                <a:latin typeface="Rokkitt"/>
                <a:ea typeface="Rokkitt"/>
                <a:cs typeface="Rokkitt"/>
                <a:sym typeface="Rokkitt"/>
              </a:rPr>
              <a:t>Forenklet Europa  </a:t>
            </a:r>
            <a:endParaRPr dirty="0">
              <a:latin typeface="Rokkitt"/>
              <a:ea typeface="Rokkitt"/>
              <a:cs typeface="Rokkitt"/>
              <a:sym typeface="Rokkitt"/>
            </a:endParaRPr>
          </a:p>
        </p:txBody>
      </p:sp>
      <p:sp>
        <p:nvSpPr>
          <p:cNvPr id="73" name="Google Shape;73;p14"/>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200"/>
              </a:spcBef>
              <a:spcAft>
                <a:spcPts val="0"/>
              </a:spcAft>
              <a:buSzPts val="1800"/>
              <a:buNone/>
            </a:pPr>
            <a:endParaRPr sz="1400" dirty="0">
              <a:latin typeface="Rokkitt"/>
              <a:ea typeface="Rokkitt"/>
              <a:cs typeface="Rokkitt"/>
              <a:sym typeface="Rokkitt"/>
            </a:endParaRPr>
          </a:p>
          <a:p>
            <a:pPr marL="0" lvl="0" indent="0" algn="l" rtl="0">
              <a:lnSpc>
                <a:spcPct val="115000"/>
              </a:lnSpc>
              <a:spcBef>
                <a:spcPts val="1200"/>
              </a:spcBef>
              <a:spcAft>
                <a:spcPts val="1600"/>
              </a:spcAft>
              <a:buSzPts val="1800"/>
              <a:buNone/>
            </a:pPr>
            <a:endParaRPr dirty="0">
              <a:latin typeface="Rokkitt"/>
              <a:ea typeface="Rokkitt"/>
              <a:cs typeface="Rokkitt"/>
              <a:sym typeface="Rokkitt"/>
            </a:endParaRPr>
          </a:p>
        </p:txBody>
      </p:sp>
      <p:sp>
        <p:nvSpPr>
          <p:cNvPr id="74" name="Google Shape;74;p14"/>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14"/>
          <p:cNvGrpSpPr/>
          <p:nvPr/>
        </p:nvGrpSpPr>
        <p:grpSpPr>
          <a:xfrm>
            <a:off x="326644" y="1352300"/>
            <a:ext cx="4671244" cy="3261687"/>
            <a:chOff x="326644" y="1352300"/>
            <a:chExt cx="4671244" cy="3261687"/>
          </a:xfrm>
        </p:grpSpPr>
        <p:pic>
          <p:nvPicPr>
            <p:cNvPr id="76" name="Google Shape;76;p14"/>
            <p:cNvPicPr preferRelativeResize="0"/>
            <p:nvPr/>
          </p:nvPicPr>
          <p:blipFill rotWithShape="1">
            <a:blip r:embed="rId4">
              <a:alphaModFix/>
            </a:blip>
            <a:srcRect/>
            <a:stretch/>
          </p:blipFill>
          <p:spPr>
            <a:xfrm>
              <a:off x="326644" y="1352300"/>
              <a:ext cx="1524000" cy="1524000"/>
            </a:xfrm>
            <a:prstGeom prst="rect">
              <a:avLst/>
            </a:prstGeom>
            <a:noFill/>
            <a:ln>
              <a:noFill/>
            </a:ln>
          </p:spPr>
        </p:pic>
        <p:pic>
          <p:nvPicPr>
            <p:cNvPr id="77" name="Google Shape;77;p14"/>
            <p:cNvPicPr preferRelativeResize="0"/>
            <p:nvPr/>
          </p:nvPicPr>
          <p:blipFill rotWithShape="1">
            <a:blip r:embed="rId5">
              <a:alphaModFix/>
            </a:blip>
            <a:srcRect/>
            <a:stretch/>
          </p:blipFill>
          <p:spPr>
            <a:xfrm>
              <a:off x="2591019" y="3470987"/>
              <a:ext cx="1714500" cy="1143000"/>
            </a:xfrm>
            <a:prstGeom prst="rect">
              <a:avLst/>
            </a:prstGeom>
            <a:noFill/>
            <a:ln>
              <a:noFill/>
            </a:ln>
          </p:spPr>
        </p:pic>
        <p:pic>
          <p:nvPicPr>
            <p:cNvPr id="78" name="Google Shape;78;p14"/>
            <p:cNvPicPr preferRelativeResize="0"/>
            <p:nvPr/>
          </p:nvPicPr>
          <p:blipFill rotWithShape="1">
            <a:blip r:embed="rId6">
              <a:alphaModFix/>
            </a:blip>
            <a:srcRect/>
            <a:stretch/>
          </p:blipFill>
          <p:spPr>
            <a:xfrm>
              <a:off x="1348775" y="2362288"/>
              <a:ext cx="1625600" cy="1625600"/>
            </a:xfrm>
            <a:prstGeom prst="rect">
              <a:avLst/>
            </a:prstGeom>
            <a:noFill/>
            <a:ln>
              <a:noFill/>
            </a:ln>
          </p:spPr>
        </p:pic>
        <p:pic>
          <p:nvPicPr>
            <p:cNvPr id="79" name="Google Shape;79;p14"/>
            <p:cNvPicPr preferRelativeResize="0"/>
            <p:nvPr/>
          </p:nvPicPr>
          <p:blipFill rotWithShape="1">
            <a:blip r:embed="rId7">
              <a:alphaModFix/>
            </a:blip>
            <a:srcRect/>
            <a:stretch/>
          </p:blipFill>
          <p:spPr>
            <a:xfrm>
              <a:off x="3092888" y="1875555"/>
              <a:ext cx="1905000" cy="19050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41827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sz="3200">
                <a:solidFill>
                  <a:schemeClr val="dk1"/>
                </a:solidFill>
                <a:latin typeface="Rokkitt"/>
                <a:ea typeface="Rokkitt"/>
                <a:cs typeface="Rokkitt"/>
                <a:sym typeface="Rokkitt"/>
              </a:rPr>
              <a:t>Aktive roller til alle</a:t>
            </a:r>
            <a:endParaRPr sz="3200">
              <a:latin typeface="Rokkitt"/>
              <a:ea typeface="Rokkitt"/>
              <a:cs typeface="Rokkitt"/>
              <a:sym typeface="Rokkitt"/>
            </a:endParaRPr>
          </a:p>
        </p:txBody>
      </p:sp>
      <p:sp>
        <p:nvSpPr>
          <p:cNvPr id="85" name="Google Shape;85;p15"/>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200"/>
              </a:spcBef>
              <a:spcAft>
                <a:spcPts val="0"/>
              </a:spcAft>
              <a:buSzPts val="1400"/>
              <a:buNone/>
            </a:pPr>
            <a:endParaRPr>
              <a:latin typeface="Rokkitt"/>
              <a:ea typeface="Rokkitt"/>
              <a:cs typeface="Rokkitt"/>
              <a:sym typeface="Rokkitt"/>
            </a:endParaRPr>
          </a:p>
        </p:txBody>
      </p:sp>
      <p:sp>
        <p:nvSpPr>
          <p:cNvPr id="86" name="Google Shape;86;p15"/>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15"/>
          <p:cNvPicPr preferRelativeResize="0"/>
          <p:nvPr/>
        </p:nvPicPr>
        <p:blipFill rotWithShape="1">
          <a:blip r:embed="rId3">
            <a:alphaModFix/>
          </a:blip>
          <a:srcRect/>
          <a:stretch/>
        </p:blipFill>
        <p:spPr>
          <a:xfrm>
            <a:off x="1575583" y="1421646"/>
            <a:ext cx="4909624" cy="30589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5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311700" y="41827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Gode råd = det hemmelige våben</a:t>
            </a:r>
            <a:endParaRPr>
              <a:latin typeface="Rokkitt"/>
              <a:ea typeface="Rokkitt"/>
              <a:cs typeface="Rokkitt"/>
              <a:sym typeface="Rokkitt"/>
            </a:endParaRPr>
          </a:p>
        </p:txBody>
      </p:sp>
      <p:sp>
        <p:nvSpPr>
          <p:cNvPr id="93" name="Google Shape;93;p16"/>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200"/>
              </a:spcBef>
              <a:spcAft>
                <a:spcPts val="0"/>
              </a:spcAft>
              <a:buSzPts val="1400"/>
              <a:buNone/>
            </a:pPr>
            <a:endParaRPr>
              <a:latin typeface="Rokkitt"/>
              <a:ea typeface="Rokkitt"/>
              <a:cs typeface="Rokkitt"/>
              <a:sym typeface="Rokkitt"/>
            </a:endParaRPr>
          </a:p>
        </p:txBody>
      </p:sp>
      <p:sp>
        <p:nvSpPr>
          <p:cNvPr id="94" name="Google Shape;94;p16"/>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16"/>
          <p:cNvPicPr preferRelativeResize="0"/>
          <p:nvPr/>
        </p:nvPicPr>
        <p:blipFill rotWithShape="1">
          <a:blip r:embed="rId3">
            <a:alphaModFix/>
          </a:blip>
          <a:srcRect/>
          <a:stretch/>
        </p:blipFill>
        <p:spPr>
          <a:xfrm>
            <a:off x="1561514" y="1695493"/>
            <a:ext cx="3634759" cy="2385560"/>
          </a:xfrm>
          <a:prstGeom prst="rect">
            <a:avLst/>
          </a:prstGeom>
          <a:noFill/>
          <a:ln>
            <a:noFill/>
          </a:ln>
        </p:spPr>
      </p:pic>
      <p:pic>
        <p:nvPicPr>
          <p:cNvPr id="96" name="Google Shape;96;p16"/>
          <p:cNvPicPr preferRelativeResize="0"/>
          <p:nvPr/>
        </p:nvPicPr>
        <p:blipFill rotWithShape="1">
          <a:blip r:embed="rId4">
            <a:alphaModFix/>
          </a:blip>
          <a:srcRect/>
          <a:stretch/>
        </p:blipFill>
        <p:spPr>
          <a:xfrm>
            <a:off x="4929369" y="2399129"/>
            <a:ext cx="2804403" cy="19691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500"/>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417600"/>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Reglerne for dem, som vil arbejde i andre EU-lande</a:t>
            </a:r>
            <a:endParaRPr>
              <a:latin typeface="Rokkitt"/>
              <a:ea typeface="Rokkitt"/>
              <a:cs typeface="Rokkitt"/>
              <a:sym typeface="Rokkitt"/>
            </a:endParaRPr>
          </a:p>
        </p:txBody>
      </p:sp>
      <p:sp>
        <p:nvSpPr>
          <p:cNvPr id="102" name="Google Shape;102;p17"/>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7"/>
          <p:cNvSpPr/>
          <p:nvPr/>
        </p:nvSpPr>
        <p:spPr>
          <a:xfrm>
            <a:off x="862397" y="1528263"/>
            <a:ext cx="2160000" cy="2160000"/>
          </a:xfrm>
          <a:prstGeom prst="ellipse">
            <a:avLst/>
          </a:prstGeom>
          <a:solidFill>
            <a:srgbClr val="DA1C5C"/>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a" sz="1800" b="0" i="0" u="none" strike="noStrike" cap="none">
                <a:solidFill>
                  <a:schemeClr val="lt1"/>
                </a:solidFill>
                <a:latin typeface="Rokkitt"/>
                <a:ea typeface="Rokkitt"/>
                <a:cs typeface="Rokkitt"/>
                <a:sym typeface="Rokkitt"/>
              </a:rPr>
              <a:t>Hvordan skal virksomhederne kontrolleres?</a:t>
            </a:r>
            <a:endParaRPr sz="1400" b="0" i="0" u="none" strike="noStrike" cap="none">
              <a:solidFill>
                <a:srgbClr val="000000"/>
              </a:solidFill>
              <a:latin typeface="Arial"/>
              <a:ea typeface="Arial"/>
              <a:cs typeface="Arial"/>
              <a:sym typeface="Arial"/>
            </a:endParaRPr>
          </a:p>
        </p:txBody>
      </p:sp>
      <p:sp>
        <p:nvSpPr>
          <p:cNvPr id="104" name="Google Shape;104;p17"/>
          <p:cNvSpPr/>
          <p:nvPr/>
        </p:nvSpPr>
        <p:spPr>
          <a:xfrm>
            <a:off x="2528114" y="2507729"/>
            <a:ext cx="2160000" cy="2160000"/>
          </a:xfrm>
          <a:prstGeom prst="ellipse">
            <a:avLst/>
          </a:prstGeom>
          <a:solidFill>
            <a:srgbClr val="006838"/>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a" sz="1800" b="0" i="0" u="none" strike="noStrike" cap="none">
                <a:solidFill>
                  <a:schemeClr val="lt1"/>
                </a:solidFill>
                <a:latin typeface="Rokkitt"/>
                <a:ea typeface="Rokkitt"/>
                <a:cs typeface="Rokkitt"/>
                <a:sym typeface="Rokkitt"/>
              </a:rPr>
              <a:t>Hvornår skal lovgivningen træde i kraft?</a:t>
            </a:r>
            <a:endParaRPr sz="1400" b="0" i="0" u="none" strike="noStrike" cap="none">
              <a:solidFill>
                <a:srgbClr val="000000"/>
              </a:solidFill>
              <a:latin typeface="Arial"/>
              <a:ea typeface="Arial"/>
              <a:cs typeface="Arial"/>
              <a:sym typeface="Arial"/>
            </a:endParaRPr>
          </a:p>
        </p:txBody>
      </p:sp>
      <p:sp>
        <p:nvSpPr>
          <p:cNvPr id="105" name="Google Shape;105;p17"/>
          <p:cNvSpPr/>
          <p:nvPr/>
        </p:nvSpPr>
        <p:spPr>
          <a:xfrm>
            <a:off x="3909567" y="1121054"/>
            <a:ext cx="2160000" cy="2160000"/>
          </a:xfrm>
          <a:prstGeom prst="ellipse">
            <a:avLst/>
          </a:prstGeom>
          <a:solidFill>
            <a:srgbClr val="2A317D"/>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a" sz="1800" b="0" i="0" u="none" strike="noStrike" cap="none">
                <a:solidFill>
                  <a:schemeClr val="lt1"/>
                </a:solidFill>
                <a:latin typeface="Rokkitt"/>
                <a:ea typeface="Rokkitt"/>
                <a:cs typeface="Rokkitt"/>
                <a:sym typeface="Rokkitt"/>
              </a:rPr>
              <a:t>Hvilke ydelser har lønmodtagere fra andre EU-lande ret til?</a:t>
            </a:r>
            <a:endParaRPr sz="1400" b="0" i="0" u="none" strike="noStrike" cap="none">
              <a:solidFill>
                <a:srgbClr val="000000"/>
              </a:solidFill>
              <a:latin typeface="Arial"/>
              <a:ea typeface="Arial"/>
              <a:cs typeface="Arial"/>
              <a:sym typeface="Arial"/>
            </a:endParaRPr>
          </a:p>
        </p:txBody>
      </p:sp>
      <p:sp>
        <p:nvSpPr>
          <p:cNvPr id="106" name="Google Shape;106;p17"/>
          <p:cNvSpPr/>
          <p:nvPr/>
        </p:nvSpPr>
        <p:spPr>
          <a:xfrm>
            <a:off x="5550942" y="2201054"/>
            <a:ext cx="2160000" cy="2160000"/>
          </a:xfrm>
          <a:prstGeom prst="ellipse">
            <a:avLst/>
          </a:prstGeom>
          <a:solidFill>
            <a:srgbClr val="F7941E"/>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a" sz="1600" b="0" i="0" u="none" strike="noStrike" cap="none">
                <a:solidFill>
                  <a:schemeClr val="lt1"/>
                </a:solidFill>
                <a:latin typeface="Rokkitt"/>
                <a:ea typeface="Rokkitt"/>
                <a:cs typeface="Rokkitt"/>
                <a:sym typeface="Rokkitt"/>
              </a:rPr>
              <a:t>Hvor meget skal bestemmes i EU, og hvor meget i medlemslandene?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3000"/>
                            </p:stCondLst>
                            <p:childTnLst>
                              <p:par>
                                <p:cTn id="17" presetID="10" presetClass="entr" presetSubtype="0" fill="hold" nodeType="afterEffect">
                                  <p:stCondLst>
                                    <p:cond delay="100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838">
            <a:alpha val="12941"/>
          </a:srgbClr>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1827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EU-Kommissionen spiller ud </a:t>
            </a:r>
            <a:endParaRPr>
              <a:latin typeface="Rokkitt"/>
              <a:ea typeface="Rokkitt"/>
              <a:cs typeface="Rokkitt"/>
              <a:sym typeface="Rokkitt"/>
            </a:endParaRPr>
          </a:p>
        </p:txBody>
      </p:sp>
      <p:sp>
        <p:nvSpPr>
          <p:cNvPr id="112" name="Google Shape;112;p18"/>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1200"/>
              </a:spcBef>
              <a:spcAft>
                <a:spcPts val="0"/>
              </a:spcAft>
              <a:buSzPts val="1400"/>
              <a:buFont typeface="Rokkitt"/>
              <a:buChar char="●"/>
            </a:pPr>
            <a:r>
              <a:rPr lang="da">
                <a:latin typeface="Rokkitt"/>
                <a:ea typeface="Rokkitt"/>
                <a:cs typeface="Rokkitt"/>
                <a:sym typeface="Rokkitt"/>
              </a:rPr>
              <a:t>Udsender et udkast til direktivet </a:t>
            </a:r>
            <a:br>
              <a:rPr lang="da">
                <a:latin typeface="Rokkitt"/>
                <a:ea typeface="Rokkitt"/>
                <a:cs typeface="Rokkitt"/>
                <a:sym typeface="Rokkitt"/>
              </a:rPr>
            </a:br>
            <a:r>
              <a:rPr lang="da" b="1">
                <a:solidFill>
                  <a:srgbClr val="DA1C5C"/>
                </a:solidFill>
                <a:latin typeface="Rokkitt"/>
                <a:ea typeface="Rokkitt"/>
                <a:cs typeface="Rokkitt"/>
                <a:sym typeface="Rokkitt"/>
              </a:rPr>
              <a:t>3</a:t>
            </a:r>
            <a:r>
              <a:rPr lang="da" b="1">
                <a:latin typeface="Rokkitt"/>
                <a:ea typeface="Rokkitt"/>
                <a:cs typeface="Rokkitt"/>
                <a:sym typeface="Rokkitt"/>
              </a:rPr>
              <a:t> </a:t>
            </a:r>
            <a:r>
              <a:rPr lang="da">
                <a:latin typeface="Rokkitt"/>
                <a:ea typeface="Rokkitt"/>
                <a:cs typeface="Rokkitt"/>
                <a:sym typeface="Rokkitt"/>
              </a:rPr>
              <a:t>gange i løbet af dagen</a:t>
            </a:r>
            <a:endParaRPr>
              <a:latin typeface="Rokkitt"/>
              <a:ea typeface="Rokkitt"/>
              <a:cs typeface="Rokkitt"/>
              <a:sym typeface="Rokkitt"/>
            </a:endParaRPr>
          </a:p>
          <a:p>
            <a:pPr marL="457200" lvl="0" indent="-317500" algn="l" rtl="0">
              <a:lnSpc>
                <a:spcPct val="100000"/>
              </a:lnSpc>
              <a:spcBef>
                <a:spcPts val="600"/>
              </a:spcBef>
              <a:spcAft>
                <a:spcPts val="0"/>
              </a:spcAft>
              <a:buSzPts val="1400"/>
              <a:buFont typeface="Rokkitt"/>
              <a:buChar char="●"/>
            </a:pPr>
            <a:r>
              <a:rPr lang="da">
                <a:latin typeface="Rokkitt"/>
                <a:ea typeface="Rokkitt"/>
                <a:cs typeface="Rokkitt"/>
                <a:sym typeface="Rokkitt"/>
              </a:rPr>
              <a:t>Bygger bro mellem de andres synspunkter</a:t>
            </a:r>
            <a:endParaRPr>
              <a:latin typeface="Rokkitt"/>
              <a:ea typeface="Rokkitt"/>
              <a:cs typeface="Rokkitt"/>
              <a:sym typeface="Rokkitt"/>
            </a:endParaRPr>
          </a:p>
          <a:p>
            <a:pPr marL="0" lvl="0" indent="0" algn="l" rtl="0">
              <a:lnSpc>
                <a:spcPct val="100000"/>
              </a:lnSpc>
              <a:spcBef>
                <a:spcPts val="1800"/>
              </a:spcBef>
              <a:spcAft>
                <a:spcPts val="600"/>
              </a:spcAft>
              <a:buSzPts val="1800"/>
              <a:buNone/>
            </a:pPr>
            <a:endParaRPr>
              <a:latin typeface="Rokkitt"/>
              <a:ea typeface="Rokkitt"/>
              <a:cs typeface="Rokkitt"/>
              <a:sym typeface="Rokkitt"/>
            </a:endParaRPr>
          </a:p>
        </p:txBody>
      </p:sp>
      <p:sp>
        <p:nvSpPr>
          <p:cNvPr id="113" name="Google Shape;113;p18"/>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p18"/>
          <p:cNvPicPr preferRelativeResize="0"/>
          <p:nvPr/>
        </p:nvPicPr>
        <p:blipFill rotWithShape="1">
          <a:blip r:embed="rId3">
            <a:alphaModFix/>
          </a:blip>
          <a:srcRect/>
          <a:stretch/>
        </p:blipFill>
        <p:spPr>
          <a:xfrm>
            <a:off x="5351348" y="453778"/>
            <a:ext cx="3480952" cy="34809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12">
                                            <p:txEl>
                                              <p:pRg st="0" end="0"/>
                                            </p:txEl>
                                          </p:spTgt>
                                        </p:tgtEl>
                                        <p:attrNameLst>
                                          <p:attrName>style.visibility</p:attrName>
                                        </p:attrNameLst>
                                      </p:cBhvr>
                                      <p:to>
                                        <p:strVal val="visible"/>
                                      </p:to>
                                    </p:set>
                                    <p:animEffect transition="in" filter="fade">
                                      <p:cBhvr>
                                        <p:cTn id="11" dur="500"/>
                                        <p:tgtEl>
                                          <p:spTgt spid="11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12">
                                            <p:txEl>
                                              <p:pRg st="1" end="1"/>
                                            </p:txEl>
                                          </p:spTgt>
                                        </p:tgtEl>
                                        <p:attrNameLst>
                                          <p:attrName>style.visibility</p:attrName>
                                        </p:attrNameLst>
                                      </p:cBhvr>
                                      <p:to>
                                        <p:strVal val="visible"/>
                                      </p:to>
                                    </p:set>
                                    <p:animEffect transition="in" filter="fade">
                                      <p:cBhvr>
                                        <p:cTn id="15" dur="500"/>
                                        <p:tgtEl>
                                          <p:spTgt spid="112">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500"/>
                                  </p:stCondLst>
                                  <p:childTnLst>
                                    <p:set>
                                      <p:cBhvr>
                                        <p:cTn id="18" dur="1" fill="hold">
                                          <p:stCondLst>
                                            <p:cond delay="0"/>
                                          </p:stCondLst>
                                        </p:cTn>
                                        <p:tgtEl>
                                          <p:spTgt spid="112">
                                            <p:txEl>
                                              <p:pRg st="2" end="2"/>
                                            </p:txEl>
                                          </p:spTgt>
                                        </p:tgtEl>
                                        <p:attrNameLst>
                                          <p:attrName>style.visibility</p:attrName>
                                        </p:attrNameLst>
                                      </p:cBhvr>
                                      <p:to>
                                        <p:strVal val="visible"/>
                                      </p:to>
                                    </p:set>
                                    <p:animEffect transition="in" filter="fade">
                                      <p:cBhvr>
                                        <p:cTn id="19" dur="500"/>
                                        <p:tgtEl>
                                          <p:spTgt spid="1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838">
            <a:alpha val="13333"/>
          </a:srgbClr>
        </a:solidFill>
        <a:effectLst/>
      </p:bgPr>
    </p:bg>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41827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Europa-Parlamentet forhandler </a:t>
            </a:r>
            <a:endParaRPr>
              <a:latin typeface="Rokkitt"/>
              <a:ea typeface="Rokkitt"/>
              <a:cs typeface="Rokkitt"/>
              <a:sym typeface="Rokkitt"/>
            </a:endParaRPr>
          </a:p>
        </p:txBody>
      </p:sp>
      <p:sp>
        <p:nvSpPr>
          <p:cNvPr id="120" name="Google Shape;120;p19"/>
          <p:cNvSpPr txBox="1">
            <a:spLocks noGrp="1"/>
          </p:cNvSpPr>
          <p:nvPr>
            <p:ph type="body" idx="1"/>
          </p:nvPr>
        </p:nvSpPr>
        <p:spPr>
          <a:xfrm>
            <a:off x="311700" y="1171600"/>
            <a:ext cx="2505841" cy="33972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Rokkitt"/>
              <a:buChar char="●"/>
            </a:pPr>
            <a:r>
              <a:rPr lang="da" sz="1600">
                <a:latin typeface="Rokkitt"/>
                <a:ea typeface="Rokkitt"/>
                <a:cs typeface="Rokkitt"/>
                <a:sym typeface="Rokkitt"/>
              </a:rPr>
              <a:t>De 4 partigrupper i Europa-Parlamentet</a:t>
            </a:r>
            <a:br>
              <a:rPr lang="da" sz="1800">
                <a:latin typeface="Rokkitt"/>
                <a:ea typeface="Rokkitt"/>
                <a:cs typeface="Rokkitt"/>
                <a:sym typeface="Rokkitt"/>
              </a:rPr>
            </a:br>
            <a:endParaRPr sz="1800">
              <a:latin typeface="Rokkitt"/>
              <a:ea typeface="Rokkitt"/>
              <a:cs typeface="Rokkitt"/>
              <a:sym typeface="Rokkitt"/>
            </a:endParaRPr>
          </a:p>
        </p:txBody>
      </p:sp>
      <p:sp>
        <p:nvSpPr>
          <p:cNvPr id="121" name="Google Shape;121;p19"/>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2" name="Google Shape;122;p19"/>
          <p:cNvGrpSpPr/>
          <p:nvPr/>
        </p:nvGrpSpPr>
        <p:grpSpPr>
          <a:xfrm>
            <a:off x="3046142" y="1127025"/>
            <a:ext cx="1905000" cy="2189433"/>
            <a:chOff x="3046142" y="1127025"/>
            <a:chExt cx="1905000" cy="2189433"/>
          </a:xfrm>
        </p:grpSpPr>
        <p:pic>
          <p:nvPicPr>
            <p:cNvPr id="123" name="Google Shape;123;p19"/>
            <p:cNvPicPr preferRelativeResize="0"/>
            <p:nvPr/>
          </p:nvPicPr>
          <p:blipFill rotWithShape="1">
            <a:blip r:embed="rId3">
              <a:alphaModFix/>
            </a:blip>
            <a:srcRect/>
            <a:stretch/>
          </p:blipFill>
          <p:spPr>
            <a:xfrm>
              <a:off x="3046142" y="1127025"/>
              <a:ext cx="1905000" cy="1905000"/>
            </a:xfrm>
            <a:prstGeom prst="rect">
              <a:avLst/>
            </a:prstGeom>
            <a:noFill/>
            <a:ln>
              <a:noFill/>
            </a:ln>
          </p:spPr>
        </p:pic>
        <p:sp>
          <p:nvSpPr>
            <p:cNvPr id="124" name="Google Shape;124;p19"/>
            <p:cNvSpPr txBox="1"/>
            <p:nvPr/>
          </p:nvSpPr>
          <p:spPr>
            <a:xfrm>
              <a:off x="3752581" y="3039459"/>
              <a:ext cx="48603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RØD</a:t>
              </a:r>
              <a:endParaRPr sz="1200" b="0" i="0" u="none" strike="noStrike" cap="none">
                <a:solidFill>
                  <a:srgbClr val="000000"/>
                </a:solidFill>
                <a:latin typeface="Arial"/>
                <a:ea typeface="Arial"/>
                <a:cs typeface="Arial"/>
                <a:sym typeface="Arial"/>
              </a:endParaRPr>
            </a:p>
          </p:txBody>
        </p:sp>
      </p:grpSp>
      <p:grpSp>
        <p:nvGrpSpPr>
          <p:cNvPr id="125" name="Google Shape;125;p19"/>
          <p:cNvGrpSpPr/>
          <p:nvPr/>
        </p:nvGrpSpPr>
        <p:grpSpPr>
          <a:xfrm>
            <a:off x="4360087" y="2510461"/>
            <a:ext cx="1905000" cy="2185645"/>
            <a:chOff x="4368792" y="2454091"/>
            <a:chExt cx="1905000" cy="2185645"/>
          </a:xfrm>
        </p:grpSpPr>
        <p:pic>
          <p:nvPicPr>
            <p:cNvPr id="126" name="Google Shape;126;p19"/>
            <p:cNvPicPr preferRelativeResize="0"/>
            <p:nvPr/>
          </p:nvPicPr>
          <p:blipFill rotWithShape="1">
            <a:blip r:embed="rId4">
              <a:alphaModFix/>
            </a:blip>
            <a:srcRect/>
            <a:stretch/>
          </p:blipFill>
          <p:spPr>
            <a:xfrm>
              <a:off x="4368792" y="2454091"/>
              <a:ext cx="1905000" cy="1905000"/>
            </a:xfrm>
            <a:prstGeom prst="rect">
              <a:avLst/>
            </a:prstGeom>
            <a:noFill/>
            <a:ln>
              <a:noFill/>
            </a:ln>
          </p:spPr>
        </p:pic>
        <p:sp>
          <p:nvSpPr>
            <p:cNvPr id="127" name="Google Shape;127;p19"/>
            <p:cNvSpPr txBox="1"/>
            <p:nvPr/>
          </p:nvSpPr>
          <p:spPr>
            <a:xfrm>
              <a:off x="4985743" y="4362737"/>
              <a:ext cx="700833"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GRØN</a:t>
              </a:r>
              <a:endParaRPr sz="1200" b="0" i="0" u="none" strike="noStrike" cap="none">
                <a:solidFill>
                  <a:srgbClr val="000000"/>
                </a:solidFill>
                <a:latin typeface="Arial"/>
                <a:ea typeface="Arial"/>
                <a:cs typeface="Arial"/>
                <a:sym typeface="Arial"/>
              </a:endParaRPr>
            </a:p>
          </p:txBody>
        </p:sp>
      </p:grpSp>
      <p:grpSp>
        <p:nvGrpSpPr>
          <p:cNvPr id="128" name="Google Shape;128;p19"/>
          <p:cNvGrpSpPr/>
          <p:nvPr/>
        </p:nvGrpSpPr>
        <p:grpSpPr>
          <a:xfrm>
            <a:off x="5543852" y="846099"/>
            <a:ext cx="1905000" cy="2180427"/>
            <a:chOff x="5543852" y="846099"/>
            <a:chExt cx="1905000" cy="2180427"/>
          </a:xfrm>
        </p:grpSpPr>
        <p:pic>
          <p:nvPicPr>
            <p:cNvPr id="129" name="Google Shape;129;p19"/>
            <p:cNvPicPr preferRelativeResize="0"/>
            <p:nvPr/>
          </p:nvPicPr>
          <p:blipFill rotWithShape="1">
            <a:blip r:embed="rId5">
              <a:alphaModFix/>
            </a:blip>
            <a:srcRect/>
            <a:stretch/>
          </p:blipFill>
          <p:spPr>
            <a:xfrm>
              <a:off x="5543852" y="846099"/>
              <a:ext cx="1905000" cy="1905000"/>
            </a:xfrm>
            <a:prstGeom prst="rect">
              <a:avLst/>
            </a:prstGeom>
            <a:noFill/>
            <a:ln>
              <a:noFill/>
            </a:ln>
          </p:spPr>
        </p:pic>
        <p:sp>
          <p:nvSpPr>
            <p:cNvPr id="130" name="Google Shape;130;p19"/>
            <p:cNvSpPr txBox="1"/>
            <p:nvPr/>
          </p:nvSpPr>
          <p:spPr>
            <a:xfrm>
              <a:off x="6256357" y="2749527"/>
              <a:ext cx="45878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BLÅ</a:t>
              </a:r>
              <a:endParaRPr sz="1200" b="0" i="0" u="none" strike="noStrike" cap="none">
                <a:solidFill>
                  <a:srgbClr val="000000"/>
                </a:solidFill>
                <a:latin typeface="Arial"/>
                <a:ea typeface="Arial"/>
                <a:cs typeface="Arial"/>
                <a:sym typeface="Arial"/>
              </a:endParaRPr>
            </a:p>
          </p:txBody>
        </p:sp>
      </p:grpSp>
      <p:grpSp>
        <p:nvGrpSpPr>
          <p:cNvPr id="131" name="Google Shape;131;p19"/>
          <p:cNvGrpSpPr/>
          <p:nvPr/>
        </p:nvGrpSpPr>
        <p:grpSpPr>
          <a:xfrm>
            <a:off x="6866502" y="2262374"/>
            <a:ext cx="1905000" cy="2198942"/>
            <a:chOff x="6866502" y="2262374"/>
            <a:chExt cx="1905000" cy="2198942"/>
          </a:xfrm>
        </p:grpSpPr>
        <p:pic>
          <p:nvPicPr>
            <p:cNvPr id="132" name="Google Shape;132;p19"/>
            <p:cNvPicPr preferRelativeResize="0"/>
            <p:nvPr/>
          </p:nvPicPr>
          <p:blipFill rotWithShape="1">
            <a:blip r:embed="rId6">
              <a:alphaModFix/>
            </a:blip>
            <a:srcRect/>
            <a:stretch/>
          </p:blipFill>
          <p:spPr>
            <a:xfrm>
              <a:off x="6866502" y="2262374"/>
              <a:ext cx="1905000" cy="1905000"/>
            </a:xfrm>
            <a:prstGeom prst="rect">
              <a:avLst/>
            </a:prstGeom>
            <a:noFill/>
            <a:ln>
              <a:noFill/>
            </a:ln>
          </p:spPr>
        </p:pic>
        <p:sp>
          <p:nvSpPr>
            <p:cNvPr id="133" name="Google Shape;133;p19"/>
            <p:cNvSpPr txBox="1"/>
            <p:nvPr/>
          </p:nvSpPr>
          <p:spPr>
            <a:xfrm>
              <a:off x="7430953" y="4184317"/>
              <a:ext cx="797013"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ORANGE</a:t>
              </a:r>
              <a:endParaRPr sz="1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1000"/>
                                        <p:tgtEl>
                                          <p:spTgt spid="120">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500"/>
                                        <p:tgtEl>
                                          <p:spTgt spid="122"/>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500"/>
                                        <p:tgtEl>
                                          <p:spTgt spid="125"/>
                                        </p:tgtEl>
                                      </p:cBhvr>
                                    </p:animEffect>
                                  </p:childTnLst>
                                </p:cTn>
                              </p:par>
                            </p:childTnLst>
                          </p:cTn>
                        </p:par>
                        <p:par>
                          <p:cTn id="16" fill="hold">
                            <p:stCondLst>
                              <p:cond delay="2000"/>
                            </p:stCondLst>
                            <p:childTnLst>
                              <p:par>
                                <p:cTn id="17" presetID="10" presetClass="entr" presetSubtype="0" fill="hold" nodeType="afterEffect">
                                  <p:stCondLst>
                                    <p:cond delay="50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childTnLst>
                          </p:cTn>
                        </p:par>
                        <p:par>
                          <p:cTn id="20" fill="hold">
                            <p:stCondLst>
                              <p:cond delay="2500"/>
                            </p:stCondLst>
                            <p:childTnLst>
                              <p:par>
                                <p:cTn id="21" presetID="10" presetClass="entr" presetSubtype="0" fill="hold" nodeType="afterEffect">
                                  <p:stCondLst>
                                    <p:cond delay="50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838">
            <a:alpha val="13333"/>
          </a:srgbClr>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311700" y="41827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a">
                <a:latin typeface="Rokkitt"/>
                <a:ea typeface="Rokkitt"/>
                <a:cs typeface="Rokkitt"/>
                <a:sym typeface="Rokkitt"/>
              </a:rPr>
              <a:t>Ministerrådet forhandler </a:t>
            </a:r>
            <a:endParaRPr>
              <a:latin typeface="Rokkitt"/>
              <a:ea typeface="Rokkitt"/>
              <a:cs typeface="Rokkitt"/>
              <a:sym typeface="Rokkitt"/>
            </a:endParaRPr>
          </a:p>
        </p:txBody>
      </p:sp>
      <p:sp>
        <p:nvSpPr>
          <p:cNvPr id="139" name="Google Shape;139;p20"/>
          <p:cNvSpPr txBox="1">
            <a:spLocks noGrp="1"/>
          </p:cNvSpPr>
          <p:nvPr>
            <p:ph type="body" idx="1"/>
          </p:nvPr>
        </p:nvSpPr>
        <p:spPr>
          <a:xfrm>
            <a:off x="311700" y="1171600"/>
            <a:ext cx="3628398" cy="33972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da" sz="1600">
                <a:latin typeface="Rokkitt"/>
                <a:ea typeface="Rokkitt"/>
                <a:cs typeface="Rokkitt"/>
                <a:sym typeface="Rokkitt"/>
              </a:rPr>
              <a:t>De syv medlemslande</a:t>
            </a:r>
            <a:br>
              <a:rPr lang="da" sz="1800">
                <a:latin typeface="Rokkitt"/>
                <a:ea typeface="Rokkitt"/>
                <a:cs typeface="Rokkitt"/>
                <a:sym typeface="Rokkitt"/>
              </a:rPr>
            </a:br>
            <a:endParaRPr sz="1800">
              <a:latin typeface="Rokkitt"/>
              <a:ea typeface="Rokkitt"/>
              <a:cs typeface="Rokkitt"/>
              <a:sym typeface="Rokkitt"/>
            </a:endParaRPr>
          </a:p>
          <a:p>
            <a:pPr marL="139700" lvl="0" indent="0" algn="l" rtl="0">
              <a:lnSpc>
                <a:spcPct val="115000"/>
              </a:lnSpc>
              <a:spcBef>
                <a:spcPts val="0"/>
              </a:spcBef>
              <a:spcAft>
                <a:spcPts val="0"/>
              </a:spcAft>
              <a:buSzPts val="1400"/>
              <a:buNone/>
            </a:pPr>
            <a:endParaRPr>
              <a:solidFill>
                <a:srgbClr val="DA1C5C"/>
              </a:solidFill>
              <a:latin typeface="Rokkitt"/>
              <a:ea typeface="Rokkitt"/>
              <a:cs typeface="Rokkitt"/>
              <a:sym typeface="Rokkitt"/>
            </a:endParaRPr>
          </a:p>
          <a:p>
            <a:pPr marL="0" lvl="0" indent="0" algn="l" rtl="0">
              <a:lnSpc>
                <a:spcPct val="115000"/>
              </a:lnSpc>
              <a:spcBef>
                <a:spcPts val="1200"/>
              </a:spcBef>
              <a:spcAft>
                <a:spcPts val="1600"/>
              </a:spcAft>
              <a:buSzPts val="1800"/>
              <a:buNone/>
            </a:pPr>
            <a:endParaRPr>
              <a:latin typeface="Rokkitt"/>
              <a:ea typeface="Rokkitt"/>
              <a:cs typeface="Rokkitt"/>
              <a:sym typeface="Rokkitt"/>
            </a:endParaRPr>
          </a:p>
        </p:txBody>
      </p:sp>
      <p:sp>
        <p:nvSpPr>
          <p:cNvPr id="140" name="Google Shape;140;p20"/>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1" name="Google Shape;141;p20"/>
          <p:cNvGrpSpPr/>
          <p:nvPr/>
        </p:nvGrpSpPr>
        <p:grpSpPr>
          <a:xfrm>
            <a:off x="3620562" y="1323939"/>
            <a:ext cx="1168723" cy="996999"/>
            <a:chOff x="3620562" y="1323939"/>
            <a:chExt cx="1168723" cy="996999"/>
          </a:xfrm>
        </p:grpSpPr>
        <p:pic>
          <p:nvPicPr>
            <p:cNvPr id="142" name="Google Shape;142;p20"/>
            <p:cNvPicPr preferRelativeResize="0"/>
            <p:nvPr/>
          </p:nvPicPr>
          <p:blipFill rotWithShape="1">
            <a:blip r:embed="rId3">
              <a:alphaModFix/>
            </a:blip>
            <a:srcRect/>
            <a:stretch/>
          </p:blipFill>
          <p:spPr>
            <a:xfrm>
              <a:off x="3709285" y="1323939"/>
              <a:ext cx="1080000" cy="720000"/>
            </a:xfrm>
            <a:prstGeom prst="rect">
              <a:avLst/>
            </a:prstGeom>
            <a:noFill/>
            <a:ln>
              <a:noFill/>
            </a:ln>
          </p:spPr>
        </p:pic>
        <p:sp>
          <p:nvSpPr>
            <p:cNvPr id="143" name="Google Shape;143;p20"/>
            <p:cNvSpPr txBox="1"/>
            <p:nvPr/>
          </p:nvSpPr>
          <p:spPr>
            <a:xfrm>
              <a:off x="3620562" y="2043939"/>
              <a:ext cx="611065"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A-land</a:t>
              </a:r>
              <a:endParaRPr sz="1200" b="0" i="0" u="none" strike="noStrike" cap="none">
                <a:solidFill>
                  <a:srgbClr val="000000"/>
                </a:solidFill>
                <a:latin typeface="Arial"/>
                <a:ea typeface="Arial"/>
                <a:cs typeface="Arial"/>
                <a:sym typeface="Arial"/>
              </a:endParaRPr>
            </a:p>
          </p:txBody>
        </p:sp>
      </p:grpSp>
      <p:grpSp>
        <p:nvGrpSpPr>
          <p:cNvPr id="144" name="Google Shape;144;p20"/>
          <p:cNvGrpSpPr/>
          <p:nvPr/>
        </p:nvGrpSpPr>
        <p:grpSpPr>
          <a:xfrm>
            <a:off x="4172159" y="2186488"/>
            <a:ext cx="1155591" cy="996999"/>
            <a:chOff x="4172159" y="2186488"/>
            <a:chExt cx="1155591" cy="996999"/>
          </a:xfrm>
        </p:grpSpPr>
        <p:pic>
          <p:nvPicPr>
            <p:cNvPr id="145" name="Google Shape;145;p20"/>
            <p:cNvPicPr preferRelativeResize="0"/>
            <p:nvPr/>
          </p:nvPicPr>
          <p:blipFill rotWithShape="1">
            <a:blip r:embed="rId4">
              <a:alphaModFix/>
            </a:blip>
            <a:srcRect/>
            <a:stretch/>
          </p:blipFill>
          <p:spPr>
            <a:xfrm>
              <a:off x="4247750" y="2186488"/>
              <a:ext cx="1080000" cy="720000"/>
            </a:xfrm>
            <a:prstGeom prst="rect">
              <a:avLst/>
            </a:prstGeom>
            <a:noFill/>
            <a:ln>
              <a:noFill/>
            </a:ln>
          </p:spPr>
        </p:pic>
        <p:sp>
          <p:nvSpPr>
            <p:cNvPr id="146" name="Google Shape;146;p20"/>
            <p:cNvSpPr txBox="1"/>
            <p:nvPr/>
          </p:nvSpPr>
          <p:spPr>
            <a:xfrm>
              <a:off x="4172159" y="2906488"/>
              <a:ext cx="59663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B-land</a:t>
              </a:r>
              <a:endParaRPr sz="1200" b="0" i="0" u="none" strike="noStrike" cap="none">
                <a:solidFill>
                  <a:srgbClr val="000000"/>
                </a:solidFill>
                <a:latin typeface="Arial"/>
                <a:ea typeface="Arial"/>
                <a:cs typeface="Arial"/>
                <a:sym typeface="Arial"/>
              </a:endParaRPr>
            </a:p>
          </p:txBody>
        </p:sp>
      </p:grpSp>
      <p:grpSp>
        <p:nvGrpSpPr>
          <p:cNvPr id="147" name="Google Shape;147;p20"/>
          <p:cNvGrpSpPr/>
          <p:nvPr/>
        </p:nvGrpSpPr>
        <p:grpSpPr>
          <a:xfrm>
            <a:off x="4714945" y="3046613"/>
            <a:ext cx="1152805" cy="1007317"/>
            <a:chOff x="4714945" y="3046613"/>
            <a:chExt cx="1152805" cy="1007317"/>
          </a:xfrm>
        </p:grpSpPr>
        <p:pic>
          <p:nvPicPr>
            <p:cNvPr id="148" name="Google Shape;148;p20"/>
            <p:cNvPicPr preferRelativeResize="0"/>
            <p:nvPr/>
          </p:nvPicPr>
          <p:blipFill rotWithShape="1">
            <a:blip r:embed="rId5">
              <a:alphaModFix/>
            </a:blip>
            <a:srcRect/>
            <a:stretch/>
          </p:blipFill>
          <p:spPr>
            <a:xfrm>
              <a:off x="4787750" y="3046613"/>
              <a:ext cx="1080000" cy="720000"/>
            </a:xfrm>
            <a:prstGeom prst="rect">
              <a:avLst/>
            </a:prstGeom>
            <a:noFill/>
            <a:ln>
              <a:noFill/>
            </a:ln>
          </p:spPr>
        </p:pic>
        <p:sp>
          <p:nvSpPr>
            <p:cNvPr id="149" name="Google Shape;149;p20"/>
            <p:cNvSpPr txBox="1"/>
            <p:nvPr/>
          </p:nvSpPr>
          <p:spPr>
            <a:xfrm>
              <a:off x="4714945" y="3776931"/>
              <a:ext cx="60946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C-land</a:t>
              </a:r>
              <a:endParaRPr sz="1200" b="0" i="0" u="none" strike="noStrike" cap="none">
                <a:solidFill>
                  <a:srgbClr val="000000"/>
                </a:solidFill>
                <a:latin typeface="Arial"/>
                <a:ea typeface="Arial"/>
                <a:cs typeface="Arial"/>
                <a:sym typeface="Arial"/>
              </a:endParaRPr>
            </a:p>
          </p:txBody>
        </p:sp>
      </p:grpSp>
      <p:grpSp>
        <p:nvGrpSpPr>
          <p:cNvPr id="150" name="Google Shape;150;p20"/>
          <p:cNvGrpSpPr/>
          <p:nvPr/>
        </p:nvGrpSpPr>
        <p:grpSpPr>
          <a:xfrm>
            <a:off x="5248641" y="3940563"/>
            <a:ext cx="1159109" cy="995080"/>
            <a:chOff x="5248641" y="3940563"/>
            <a:chExt cx="1159109" cy="995080"/>
          </a:xfrm>
        </p:grpSpPr>
        <p:pic>
          <p:nvPicPr>
            <p:cNvPr id="151" name="Google Shape;151;p20"/>
            <p:cNvPicPr preferRelativeResize="0"/>
            <p:nvPr/>
          </p:nvPicPr>
          <p:blipFill rotWithShape="1">
            <a:blip r:embed="rId6">
              <a:alphaModFix/>
            </a:blip>
            <a:srcRect/>
            <a:stretch/>
          </p:blipFill>
          <p:spPr>
            <a:xfrm>
              <a:off x="5327750" y="3940563"/>
              <a:ext cx="1080000" cy="720000"/>
            </a:xfrm>
            <a:prstGeom prst="rect">
              <a:avLst/>
            </a:prstGeom>
            <a:noFill/>
            <a:ln>
              <a:noFill/>
            </a:ln>
          </p:spPr>
        </p:pic>
        <p:sp>
          <p:nvSpPr>
            <p:cNvPr id="152" name="Google Shape;152;p20"/>
            <p:cNvSpPr txBox="1"/>
            <p:nvPr/>
          </p:nvSpPr>
          <p:spPr>
            <a:xfrm>
              <a:off x="5248641" y="4658644"/>
              <a:ext cx="61266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D-land</a:t>
              </a:r>
              <a:endParaRPr sz="1200" b="0" i="0" u="none" strike="noStrike" cap="none">
                <a:solidFill>
                  <a:srgbClr val="000000"/>
                </a:solidFill>
                <a:latin typeface="Arial"/>
                <a:ea typeface="Arial"/>
                <a:cs typeface="Arial"/>
                <a:sym typeface="Arial"/>
              </a:endParaRPr>
            </a:p>
          </p:txBody>
        </p:sp>
      </p:grpSp>
      <p:grpSp>
        <p:nvGrpSpPr>
          <p:cNvPr id="153" name="Google Shape;153;p20"/>
          <p:cNvGrpSpPr/>
          <p:nvPr/>
        </p:nvGrpSpPr>
        <p:grpSpPr>
          <a:xfrm>
            <a:off x="6313194" y="2186488"/>
            <a:ext cx="1174556" cy="996999"/>
            <a:chOff x="6313194" y="2186488"/>
            <a:chExt cx="1174556" cy="996999"/>
          </a:xfrm>
        </p:grpSpPr>
        <p:pic>
          <p:nvPicPr>
            <p:cNvPr id="154" name="Google Shape;154;p20"/>
            <p:cNvPicPr preferRelativeResize="0"/>
            <p:nvPr/>
          </p:nvPicPr>
          <p:blipFill rotWithShape="1">
            <a:blip r:embed="rId7">
              <a:alphaModFix/>
            </a:blip>
            <a:srcRect/>
            <a:stretch/>
          </p:blipFill>
          <p:spPr>
            <a:xfrm>
              <a:off x="6407750" y="2186488"/>
              <a:ext cx="1080000" cy="720000"/>
            </a:xfrm>
            <a:prstGeom prst="rect">
              <a:avLst/>
            </a:prstGeom>
            <a:noFill/>
            <a:ln>
              <a:noFill/>
            </a:ln>
          </p:spPr>
        </p:pic>
        <p:sp>
          <p:nvSpPr>
            <p:cNvPr id="155" name="Google Shape;155;p20"/>
            <p:cNvSpPr txBox="1"/>
            <p:nvPr/>
          </p:nvSpPr>
          <p:spPr>
            <a:xfrm>
              <a:off x="6313194" y="2906488"/>
              <a:ext cx="59663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E-land</a:t>
              </a:r>
              <a:endParaRPr sz="1200" b="0" i="0" u="none" strike="noStrike" cap="none">
                <a:solidFill>
                  <a:srgbClr val="000000"/>
                </a:solidFill>
                <a:latin typeface="Arial"/>
                <a:ea typeface="Arial"/>
                <a:cs typeface="Arial"/>
                <a:sym typeface="Arial"/>
              </a:endParaRPr>
            </a:p>
          </p:txBody>
        </p:sp>
      </p:grpSp>
      <p:grpSp>
        <p:nvGrpSpPr>
          <p:cNvPr id="156" name="Google Shape;156;p20"/>
          <p:cNvGrpSpPr/>
          <p:nvPr/>
        </p:nvGrpSpPr>
        <p:grpSpPr>
          <a:xfrm>
            <a:off x="6855980" y="3044987"/>
            <a:ext cx="1171059" cy="1016377"/>
            <a:chOff x="6855980" y="3044987"/>
            <a:chExt cx="1171059" cy="1016377"/>
          </a:xfrm>
        </p:grpSpPr>
        <p:pic>
          <p:nvPicPr>
            <p:cNvPr id="157" name="Google Shape;157;p20"/>
            <p:cNvPicPr preferRelativeResize="0"/>
            <p:nvPr/>
          </p:nvPicPr>
          <p:blipFill rotWithShape="1">
            <a:blip r:embed="rId8">
              <a:alphaModFix/>
            </a:blip>
            <a:srcRect/>
            <a:stretch/>
          </p:blipFill>
          <p:spPr>
            <a:xfrm>
              <a:off x="6947039" y="3044987"/>
              <a:ext cx="1080000" cy="720000"/>
            </a:xfrm>
            <a:prstGeom prst="rect">
              <a:avLst/>
            </a:prstGeom>
            <a:noFill/>
            <a:ln>
              <a:noFill/>
            </a:ln>
          </p:spPr>
        </p:pic>
        <p:sp>
          <p:nvSpPr>
            <p:cNvPr id="158" name="Google Shape;158;p20"/>
            <p:cNvSpPr txBox="1"/>
            <p:nvPr/>
          </p:nvSpPr>
          <p:spPr>
            <a:xfrm>
              <a:off x="6855980" y="3784365"/>
              <a:ext cx="590226"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F-land</a:t>
              </a:r>
              <a:endParaRPr sz="1200" b="0" i="0" u="none" strike="noStrike" cap="none">
                <a:solidFill>
                  <a:srgbClr val="000000"/>
                </a:solidFill>
                <a:latin typeface="Arial"/>
                <a:ea typeface="Arial"/>
                <a:cs typeface="Arial"/>
                <a:sym typeface="Arial"/>
              </a:endParaRPr>
            </a:p>
          </p:txBody>
        </p:sp>
      </p:grpSp>
      <p:grpSp>
        <p:nvGrpSpPr>
          <p:cNvPr id="159" name="Google Shape;159;p20"/>
          <p:cNvGrpSpPr/>
          <p:nvPr/>
        </p:nvGrpSpPr>
        <p:grpSpPr>
          <a:xfrm>
            <a:off x="7419412" y="3940563"/>
            <a:ext cx="1145257" cy="995080"/>
            <a:chOff x="7419412" y="3940563"/>
            <a:chExt cx="1145257" cy="995080"/>
          </a:xfrm>
        </p:grpSpPr>
        <p:pic>
          <p:nvPicPr>
            <p:cNvPr id="160" name="Google Shape;160;p20"/>
            <p:cNvPicPr preferRelativeResize="0"/>
            <p:nvPr/>
          </p:nvPicPr>
          <p:blipFill rotWithShape="1">
            <a:blip r:embed="rId9">
              <a:alphaModFix/>
            </a:blip>
            <a:srcRect/>
            <a:stretch/>
          </p:blipFill>
          <p:spPr>
            <a:xfrm>
              <a:off x="7484669" y="3940563"/>
              <a:ext cx="1080000" cy="720000"/>
            </a:xfrm>
            <a:prstGeom prst="rect">
              <a:avLst/>
            </a:prstGeom>
            <a:noFill/>
            <a:ln>
              <a:noFill/>
            </a:ln>
          </p:spPr>
        </p:pic>
        <p:sp>
          <p:nvSpPr>
            <p:cNvPr id="161" name="Google Shape;161;p20"/>
            <p:cNvSpPr txBox="1"/>
            <p:nvPr/>
          </p:nvSpPr>
          <p:spPr>
            <a:xfrm>
              <a:off x="7419412" y="4658644"/>
              <a:ext cx="61266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G-land</a:t>
              </a:r>
              <a:endParaRPr sz="1200" b="0" i="0" u="none" strike="noStrike" cap="none">
                <a:solidFill>
                  <a:srgbClr val="000000"/>
                </a:solidFill>
                <a:latin typeface="Arial"/>
                <a:ea typeface="Arial"/>
                <a:cs typeface="Arial"/>
                <a:sym typeface="Arial"/>
              </a:endParaRPr>
            </a:p>
          </p:txBody>
        </p:sp>
      </p:grpSp>
      <p:pic>
        <p:nvPicPr>
          <p:cNvPr id="162" name="Google Shape;162;p20"/>
          <p:cNvPicPr preferRelativeResize="0"/>
          <p:nvPr/>
        </p:nvPicPr>
        <p:blipFill rotWithShape="1">
          <a:blip r:embed="rId10">
            <a:alphaModFix/>
          </a:blip>
          <a:srcRect/>
          <a:stretch/>
        </p:blipFill>
        <p:spPr>
          <a:xfrm>
            <a:off x="7006934" y="162067"/>
            <a:ext cx="1841489" cy="20353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39">
                                            <p:txEl>
                                              <p:pRg st="1" end="1"/>
                                            </p:txEl>
                                          </p:spTgt>
                                        </p:tgtEl>
                                        <p:attrNameLst>
                                          <p:attrName>style.visibility</p:attrName>
                                        </p:attrNameLst>
                                      </p:cBhvr>
                                      <p:to>
                                        <p:strVal val="visible"/>
                                      </p:to>
                                    </p:set>
                                    <p:animEffect transition="in" filter="fade">
                                      <p:cBhvr>
                                        <p:cTn id="10" dur="1000"/>
                                        <p:tgtEl>
                                          <p:spTgt spid="139">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139">
                                            <p:txEl>
                                              <p:pRg st="2" end="2"/>
                                            </p:txEl>
                                          </p:spTgt>
                                        </p:tgtEl>
                                        <p:attrNameLst>
                                          <p:attrName>style.visibility</p:attrName>
                                        </p:attrNameLst>
                                      </p:cBhvr>
                                      <p:to>
                                        <p:strVal val="visible"/>
                                      </p:to>
                                    </p:set>
                                    <p:animEffect transition="in" filter="fade">
                                      <p:cBhvr>
                                        <p:cTn id="13" dur="1000"/>
                                        <p:tgtEl>
                                          <p:spTgt spid="139">
                                            <p:txEl>
                                              <p:pRg st="2" end="2"/>
                                            </p:txEl>
                                          </p:spTgt>
                                        </p:tgtEl>
                                      </p:cBhvr>
                                    </p:animEffect>
                                  </p:childTnLst>
                                </p:cTn>
                              </p:par>
                            </p:childTnLst>
                          </p:cTn>
                        </p:par>
                        <p:par>
                          <p:cTn id="14" fill="hold">
                            <p:stCondLst>
                              <p:cond delay="1000"/>
                            </p:stCondLst>
                            <p:childTnLst>
                              <p:par>
                                <p:cTn id="15" presetID="10" presetClass="entr" presetSubtype="0" fill="hold" nodeType="afterEffect">
                                  <p:stCondLst>
                                    <p:cond delay="50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500"/>
                                        <p:tgtEl>
                                          <p:spTgt spid="141"/>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500"/>
                                        <p:tgtEl>
                                          <p:spTgt spid="144"/>
                                        </p:tgtEl>
                                      </p:cBhvr>
                                    </p:animEffect>
                                  </p:childTnLst>
                                </p:cTn>
                              </p:par>
                            </p:childTnLst>
                          </p:cTn>
                        </p:par>
                        <p:par>
                          <p:cTn id="22" fill="hold">
                            <p:stCondLst>
                              <p:cond delay="2000"/>
                            </p:stCondLst>
                            <p:childTnLst>
                              <p:par>
                                <p:cTn id="23" presetID="10" presetClass="entr" presetSubtype="0" fill="hold" nodeType="afterEffect">
                                  <p:stCondLst>
                                    <p:cond delay="500"/>
                                  </p:stCondLst>
                                  <p:childTnLst>
                                    <p:set>
                                      <p:cBhvr>
                                        <p:cTn id="24" dur="1" fill="hold">
                                          <p:stCondLst>
                                            <p:cond delay="0"/>
                                          </p:stCondLst>
                                        </p:cTn>
                                        <p:tgtEl>
                                          <p:spTgt spid="147"/>
                                        </p:tgtEl>
                                        <p:attrNameLst>
                                          <p:attrName>style.visibility</p:attrName>
                                        </p:attrNameLst>
                                      </p:cBhvr>
                                      <p:to>
                                        <p:strVal val="visible"/>
                                      </p:to>
                                    </p:set>
                                    <p:animEffect transition="in" filter="fade">
                                      <p:cBhvr>
                                        <p:cTn id="25" dur="500"/>
                                        <p:tgtEl>
                                          <p:spTgt spid="147"/>
                                        </p:tgtEl>
                                      </p:cBhvr>
                                    </p:animEffect>
                                  </p:childTnLst>
                                </p:cTn>
                              </p:par>
                            </p:childTnLst>
                          </p:cTn>
                        </p:par>
                        <p:par>
                          <p:cTn id="26" fill="hold">
                            <p:stCondLst>
                              <p:cond delay="2500"/>
                            </p:stCondLst>
                            <p:childTnLst>
                              <p:par>
                                <p:cTn id="27" presetID="10" presetClass="entr" presetSubtype="0" fill="hold" nodeType="afterEffect">
                                  <p:stCondLst>
                                    <p:cond delay="500"/>
                                  </p:stCondLst>
                                  <p:childTnLst>
                                    <p:set>
                                      <p:cBhvr>
                                        <p:cTn id="28" dur="1" fill="hold">
                                          <p:stCondLst>
                                            <p:cond delay="0"/>
                                          </p:stCondLst>
                                        </p:cTn>
                                        <p:tgtEl>
                                          <p:spTgt spid="150"/>
                                        </p:tgtEl>
                                        <p:attrNameLst>
                                          <p:attrName>style.visibility</p:attrName>
                                        </p:attrNameLst>
                                      </p:cBhvr>
                                      <p:to>
                                        <p:strVal val="visible"/>
                                      </p:to>
                                    </p:set>
                                    <p:animEffect transition="in" filter="fade">
                                      <p:cBhvr>
                                        <p:cTn id="29" dur="500"/>
                                        <p:tgtEl>
                                          <p:spTgt spid="150"/>
                                        </p:tgtEl>
                                      </p:cBhvr>
                                    </p:animEffect>
                                  </p:childTnLst>
                                </p:cTn>
                              </p:par>
                            </p:childTnLst>
                          </p:cTn>
                        </p:par>
                        <p:par>
                          <p:cTn id="30" fill="hold">
                            <p:stCondLst>
                              <p:cond delay="3000"/>
                            </p:stCondLst>
                            <p:childTnLst>
                              <p:par>
                                <p:cTn id="31" presetID="10" presetClass="entr" presetSubtype="0" fill="hold" nodeType="afterEffect">
                                  <p:stCondLst>
                                    <p:cond delay="500"/>
                                  </p:stCondLst>
                                  <p:childTnLst>
                                    <p:set>
                                      <p:cBhvr>
                                        <p:cTn id="32" dur="1" fill="hold">
                                          <p:stCondLst>
                                            <p:cond delay="0"/>
                                          </p:stCondLst>
                                        </p:cTn>
                                        <p:tgtEl>
                                          <p:spTgt spid="153"/>
                                        </p:tgtEl>
                                        <p:attrNameLst>
                                          <p:attrName>style.visibility</p:attrName>
                                        </p:attrNameLst>
                                      </p:cBhvr>
                                      <p:to>
                                        <p:strVal val="visible"/>
                                      </p:to>
                                    </p:set>
                                    <p:animEffect transition="in" filter="fade">
                                      <p:cBhvr>
                                        <p:cTn id="33" dur="500"/>
                                        <p:tgtEl>
                                          <p:spTgt spid="153"/>
                                        </p:tgtEl>
                                      </p:cBhvr>
                                    </p:animEffect>
                                  </p:childTnLst>
                                </p:cTn>
                              </p:par>
                            </p:childTnLst>
                          </p:cTn>
                        </p:par>
                        <p:par>
                          <p:cTn id="34" fill="hold">
                            <p:stCondLst>
                              <p:cond delay="3500"/>
                            </p:stCondLst>
                            <p:childTnLst>
                              <p:par>
                                <p:cTn id="35" presetID="10" presetClass="entr" presetSubtype="0" fill="hold" nodeType="afterEffect">
                                  <p:stCondLst>
                                    <p:cond delay="50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500"/>
                                        <p:tgtEl>
                                          <p:spTgt spid="156"/>
                                        </p:tgtEl>
                                      </p:cBhvr>
                                    </p:animEffect>
                                  </p:childTnLst>
                                </p:cTn>
                              </p:par>
                            </p:childTnLst>
                          </p:cTn>
                        </p:par>
                        <p:par>
                          <p:cTn id="38" fill="hold">
                            <p:stCondLst>
                              <p:cond delay="4000"/>
                            </p:stCondLst>
                            <p:childTnLst>
                              <p:par>
                                <p:cTn id="39" presetID="10" presetClass="entr" presetSubtype="0" fill="hold" nodeType="afterEffect">
                                  <p:stCondLst>
                                    <p:cond delay="500"/>
                                  </p:stCondLst>
                                  <p:childTnLst>
                                    <p:set>
                                      <p:cBhvr>
                                        <p:cTn id="40" dur="1" fill="hold">
                                          <p:stCondLst>
                                            <p:cond delay="0"/>
                                          </p:stCondLst>
                                        </p:cTn>
                                        <p:tgtEl>
                                          <p:spTgt spid="159"/>
                                        </p:tgtEl>
                                        <p:attrNameLst>
                                          <p:attrName>style.visibility</p:attrName>
                                        </p:attrNameLst>
                                      </p:cBhvr>
                                      <p:to>
                                        <p:strVal val="visible"/>
                                      </p:to>
                                    </p:set>
                                    <p:animEffect transition="in" filter="fade">
                                      <p:cBhvr>
                                        <p:cTn id="41" dur="500"/>
                                        <p:tgtEl>
                                          <p:spTgt spid="159"/>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162"/>
                                        </p:tgtEl>
                                        <p:attrNameLst>
                                          <p:attrName>style.visibility</p:attrName>
                                        </p:attrNameLst>
                                      </p:cBhvr>
                                      <p:to>
                                        <p:strVal val="visible"/>
                                      </p:to>
                                    </p:set>
                                    <p:animEffect transition="in" filter="fade">
                                      <p:cBhvr>
                                        <p:cTn id="45"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838">
            <a:alpha val="13333"/>
          </a:srgbClr>
        </a:solidFill>
        <a:effectLst/>
      </p:bgPr>
    </p:bg>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311700" y="418275"/>
            <a:ext cx="8520600" cy="6132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1200"/>
              </a:spcBef>
              <a:spcAft>
                <a:spcPts val="600"/>
              </a:spcAft>
              <a:buClr>
                <a:srgbClr val="000000"/>
              </a:buClr>
              <a:buSzPts val="1800"/>
              <a:buNone/>
            </a:pPr>
            <a:r>
              <a:rPr lang="da">
                <a:latin typeface="Rokkitt"/>
                <a:ea typeface="Rokkitt"/>
                <a:cs typeface="Rokkitt"/>
                <a:sym typeface="Rokkitt"/>
              </a:rPr>
              <a:t>Mediehuse er først med det sidste</a:t>
            </a:r>
            <a:br>
              <a:rPr lang="da" sz="1800" b="0" i="0" u="none" strike="noStrike" cap="none">
                <a:solidFill>
                  <a:srgbClr val="000000"/>
                </a:solidFill>
                <a:latin typeface="Rokkitt"/>
                <a:ea typeface="Rokkitt"/>
                <a:cs typeface="Rokkitt"/>
                <a:sym typeface="Rokkitt"/>
              </a:rPr>
            </a:br>
            <a:endParaRPr>
              <a:latin typeface="Rokkitt"/>
              <a:ea typeface="Rokkitt"/>
              <a:cs typeface="Rokkitt"/>
              <a:sym typeface="Rokkitt"/>
            </a:endParaRPr>
          </a:p>
        </p:txBody>
      </p:sp>
      <p:sp>
        <p:nvSpPr>
          <p:cNvPr id="168" name="Google Shape;168;p2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1200"/>
              </a:spcBef>
              <a:spcAft>
                <a:spcPts val="600"/>
              </a:spcAft>
              <a:buSzPts val="1800"/>
              <a:buFont typeface="Rokkitt"/>
              <a:buNone/>
            </a:pPr>
            <a:endParaRPr>
              <a:latin typeface="Rokkitt"/>
              <a:ea typeface="Rokkitt"/>
              <a:cs typeface="Rokkitt"/>
              <a:sym typeface="Rokkitt"/>
            </a:endParaRPr>
          </a:p>
        </p:txBody>
      </p:sp>
      <p:sp>
        <p:nvSpPr>
          <p:cNvPr id="169" name="Google Shape;169;p21"/>
          <p:cNvSpPr/>
          <p:nvPr/>
        </p:nvSpPr>
        <p:spPr>
          <a:xfrm>
            <a:off x="6700" y="5032575"/>
            <a:ext cx="9144000" cy="111000"/>
          </a:xfrm>
          <a:prstGeom prst="rect">
            <a:avLst/>
          </a:prstGeom>
          <a:solidFill>
            <a:srgbClr val="DA1C5C"/>
          </a:solidFill>
          <a:ln w="9525" cap="flat" cmpd="sng">
            <a:solidFill>
              <a:srgbClr val="DA1C5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0" name="Google Shape;170;p21"/>
          <p:cNvGrpSpPr/>
          <p:nvPr/>
        </p:nvGrpSpPr>
        <p:grpSpPr>
          <a:xfrm>
            <a:off x="882194" y="2220850"/>
            <a:ext cx="1530187" cy="1896453"/>
            <a:chOff x="882194" y="2307775"/>
            <a:chExt cx="1530187" cy="1896453"/>
          </a:xfrm>
        </p:grpSpPr>
        <p:pic>
          <p:nvPicPr>
            <p:cNvPr id="171" name="Google Shape;171;p21"/>
            <p:cNvPicPr preferRelativeResize="0"/>
            <p:nvPr/>
          </p:nvPicPr>
          <p:blipFill rotWithShape="1">
            <a:blip r:embed="rId3">
              <a:alphaModFix/>
            </a:blip>
            <a:srcRect/>
            <a:stretch/>
          </p:blipFill>
          <p:spPr>
            <a:xfrm>
              <a:off x="888381" y="2307775"/>
              <a:ext cx="1524000" cy="1524000"/>
            </a:xfrm>
            <a:prstGeom prst="rect">
              <a:avLst/>
            </a:prstGeom>
            <a:noFill/>
            <a:ln>
              <a:noFill/>
            </a:ln>
          </p:spPr>
        </p:pic>
        <p:sp>
          <p:nvSpPr>
            <p:cNvPr id="172" name="Google Shape;172;p21"/>
            <p:cNvSpPr txBox="1"/>
            <p:nvPr/>
          </p:nvSpPr>
          <p:spPr>
            <a:xfrm>
              <a:off x="882194" y="3927229"/>
              <a:ext cx="1519967"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Scoop Dog Magazine</a:t>
              </a:r>
              <a:endParaRPr sz="1200" b="0" i="0" u="none" strike="noStrike" cap="none">
                <a:solidFill>
                  <a:srgbClr val="000000"/>
                </a:solidFill>
                <a:latin typeface="Arial"/>
                <a:ea typeface="Arial"/>
                <a:cs typeface="Arial"/>
                <a:sym typeface="Arial"/>
              </a:endParaRPr>
            </a:p>
          </p:txBody>
        </p:sp>
      </p:grpSp>
      <p:grpSp>
        <p:nvGrpSpPr>
          <p:cNvPr id="173" name="Google Shape;173;p21"/>
          <p:cNvGrpSpPr/>
          <p:nvPr/>
        </p:nvGrpSpPr>
        <p:grpSpPr>
          <a:xfrm>
            <a:off x="3341654" y="2649000"/>
            <a:ext cx="1524000" cy="1919790"/>
            <a:chOff x="3326779" y="2870200"/>
            <a:chExt cx="1524000" cy="1919790"/>
          </a:xfrm>
        </p:grpSpPr>
        <p:pic>
          <p:nvPicPr>
            <p:cNvPr id="174" name="Google Shape;174;p21"/>
            <p:cNvPicPr preferRelativeResize="0"/>
            <p:nvPr/>
          </p:nvPicPr>
          <p:blipFill rotWithShape="1">
            <a:blip r:embed="rId4">
              <a:alphaModFix/>
            </a:blip>
            <a:srcRect/>
            <a:stretch/>
          </p:blipFill>
          <p:spPr>
            <a:xfrm>
              <a:off x="3326779" y="2870200"/>
              <a:ext cx="1524000" cy="1524000"/>
            </a:xfrm>
            <a:prstGeom prst="rect">
              <a:avLst/>
            </a:prstGeom>
            <a:noFill/>
            <a:ln>
              <a:noFill/>
            </a:ln>
          </p:spPr>
        </p:pic>
        <p:sp>
          <p:nvSpPr>
            <p:cNvPr id="175" name="Google Shape;175;p21"/>
            <p:cNvSpPr txBox="1"/>
            <p:nvPr/>
          </p:nvSpPr>
          <p:spPr>
            <a:xfrm>
              <a:off x="3424126" y="4512991"/>
              <a:ext cx="1268296"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The Next Europe</a:t>
              </a:r>
              <a:endParaRPr sz="1200" b="0" i="0" u="none" strike="noStrike" cap="none">
                <a:solidFill>
                  <a:srgbClr val="000000"/>
                </a:solidFill>
                <a:latin typeface="Arial"/>
                <a:ea typeface="Arial"/>
                <a:cs typeface="Arial"/>
                <a:sym typeface="Arial"/>
              </a:endParaRPr>
            </a:p>
          </p:txBody>
        </p:sp>
      </p:grpSp>
      <p:grpSp>
        <p:nvGrpSpPr>
          <p:cNvPr id="176" name="Google Shape;176;p21"/>
          <p:cNvGrpSpPr/>
          <p:nvPr/>
        </p:nvGrpSpPr>
        <p:grpSpPr>
          <a:xfrm>
            <a:off x="5794917" y="1940408"/>
            <a:ext cx="1524000" cy="1906853"/>
            <a:chOff x="5794917" y="1940408"/>
            <a:chExt cx="1524000" cy="1906853"/>
          </a:xfrm>
        </p:grpSpPr>
        <p:sp>
          <p:nvSpPr>
            <p:cNvPr id="177" name="Google Shape;177;p21"/>
            <p:cNvSpPr/>
            <p:nvPr/>
          </p:nvSpPr>
          <p:spPr>
            <a:xfrm>
              <a:off x="5865541" y="1999785"/>
              <a:ext cx="1390186" cy="14124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78" name="Google Shape;178;p21"/>
            <p:cNvGrpSpPr/>
            <p:nvPr/>
          </p:nvGrpSpPr>
          <p:grpSpPr>
            <a:xfrm>
              <a:off x="5794917" y="1940408"/>
              <a:ext cx="1524000" cy="1906853"/>
              <a:chOff x="5794917" y="1940408"/>
              <a:chExt cx="1524000" cy="1906853"/>
            </a:xfrm>
          </p:grpSpPr>
          <p:pic>
            <p:nvPicPr>
              <p:cNvPr id="179" name="Google Shape;179;p21"/>
              <p:cNvPicPr preferRelativeResize="0"/>
              <p:nvPr/>
            </p:nvPicPr>
            <p:blipFill rotWithShape="1">
              <a:blip r:embed="rId5">
                <a:alphaModFix/>
              </a:blip>
              <a:srcRect/>
              <a:stretch/>
            </p:blipFill>
            <p:spPr>
              <a:xfrm>
                <a:off x="5794917" y="1940408"/>
                <a:ext cx="1524000" cy="1524000"/>
              </a:xfrm>
              <a:prstGeom prst="rect">
                <a:avLst/>
              </a:prstGeom>
              <a:noFill/>
              <a:ln>
                <a:noFill/>
              </a:ln>
            </p:spPr>
          </p:pic>
          <p:sp>
            <p:nvSpPr>
              <p:cNvPr id="180" name="Google Shape;180;p21"/>
              <p:cNvSpPr txBox="1"/>
              <p:nvPr/>
            </p:nvSpPr>
            <p:spPr>
              <a:xfrm>
                <a:off x="6022408" y="3570262"/>
                <a:ext cx="108234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a" sz="1200" b="0" i="0" u="none" strike="noStrike" cap="none">
                    <a:solidFill>
                      <a:srgbClr val="000000"/>
                    </a:solidFill>
                    <a:latin typeface="Rokkitt"/>
                    <a:ea typeface="Rokkitt"/>
                    <a:cs typeface="Rokkitt"/>
                    <a:sym typeface="Rokkitt"/>
                  </a:rPr>
                  <a:t>Business Now</a:t>
                </a:r>
                <a:endParaRPr sz="12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1000"/>
                                        <p:tgtEl>
                                          <p:spTgt spid="16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0"/>
                                        </p:tgtEl>
                                        <p:attrNameLst>
                                          <p:attrName>style.visibility</p:attrName>
                                        </p:attrNameLst>
                                      </p:cBhvr>
                                      <p:to>
                                        <p:strVal val="visible"/>
                                      </p:to>
                                    </p:set>
                                    <p:animEffect transition="in" filter="fade">
                                      <p:cBhvr>
                                        <p:cTn id="11" dur="500"/>
                                        <p:tgtEl>
                                          <p:spTgt spid="170"/>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73"/>
                                        </p:tgtEl>
                                        <p:attrNameLst>
                                          <p:attrName>style.visibility</p:attrName>
                                        </p:attrNameLst>
                                      </p:cBhvr>
                                      <p:to>
                                        <p:strVal val="visible"/>
                                      </p:to>
                                    </p:set>
                                    <p:animEffect transition="in" filter="fade">
                                      <p:cBhvr>
                                        <p:cTn id="15" dur="500"/>
                                        <p:tgtEl>
                                          <p:spTgt spid="173"/>
                                        </p:tgtEl>
                                      </p:cBhvr>
                                    </p:animEffect>
                                  </p:childTnLst>
                                </p:cTn>
                              </p:par>
                            </p:childTnLst>
                          </p:cTn>
                        </p:par>
                        <p:par>
                          <p:cTn id="16" fill="hold">
                            <p:stCondLst>
                              <p:cond delay="2000"/>
                            </p:stCondLst>
                            <p:childTnLst>
                              <p:par>
                                <p:cTn id="17" presetID="10" presetClass="entr" presetSubtype="0" fill="hold" nodeType="afterEffect">
                                  <p:stCondLst>
                                    <p:cond delay="500"/>
                                  </p:stCondLst>
                                  <p:childTnLst>
                                    <p:set>
                                      <p:cBhvr>
                                        <p:cTn id="18" dur="1" fill="hold">
                                          <p:stCondLst>
                                            <p:cond delay="0"/>
                                          </p:stCondLst>
                                        </p:cTn>
                                        <p:tgtEl>
                                          <p:spTgt spid="176"/>
                                        </p:tgtEl>
                                        <p:attrNameLst>
                                          <p:attrName>style.visibility</p:attrName>
                                        </p:attrNameLst>
                                      </p:cBhvr>
                                      <p:to>
                                        <p:strVal val="visible"/>
                                      </p:to>
                                    </p:set>
                                    <p:animEffect transition="in" filter="fade">
                                      <p:cBhvr>
                                        <p:cTn id="19"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972</Words>
  <Application>Microsoft Office PowerPoint</Application>
  <PresentationFormat>Skærmshow (16:9)</PresentationFormat>
  <Paragraphs>64</Paragraphs>
  <Slides>16</Slides>
  <Notes>16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Times New Roman</vt:lpstr>
      <vt:lpstr>Arial</vt:lpstr>
      <vt:lpstr>Old Standard TT</vt:lpstr>
      <vt:lpstr>Rokkitt</vt:lpstr>
      <vt:lpstr>Paperback</vt:lpstr>
      <vt:lpstr>PowerPoint-præsentation</vt:lpstr>
      <vt:lpstr>Forenklet Europa  </vt:lpstr>
      <vt:lpstr>Aktive roller til alle</vt:lpstr>
      <vt:lpstr>Gode råd = det hemmelige våben</vt:lpstr>
      <vt:lpstr>Reglerne for dem, som vil arbejde i andre EU-lande</vt:lpstr>
      <vt:lpstr>EU-Kommissionen spiller ud </vt:lpstr>
      <vt:lpstr>Europa-Parlamentet forhandler </vt:lpstr>
      <vt:lpstr>Ministerrådet forhandler </vt:lpstr>
      <vt:lpstr>Mediehuse er først med det sidste </vt:lpstr>
      <vt:lpstr>Lobbyister prøver at påvirke </vt:lpstr>
      <vt:lpstr>Træk direktivet jeres vej </vt:lpstr>
      <vt:lpstr>Få de andres støtte..  </vt:lpstr>
      <vt:lpstr>Flest IndflydelsesPoint = Vinder</vt:lpstr>
      <vt:lpstr>Sats og få Indflydelsespoint </vt:lpstr>
      <vt:lpstr>Concentration, please</vt:lpstr>
      <vt:lpstr>Så går det løs..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cp:lastModifiedBy>Jacob</cp:lastModifiedBy>
  <cp:revision>5</cp:revision>
  <dcterms:modified xsi:type="dcterms:W3CDTF">2022-07-05T08:20:21Z</dcterms:modified>
</cp:coreProperties>
</file>