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kkitt"/>
      <p:regular r:id="rId19"/>
      <p:bold r:id="rId20"/>
    </p:embeddedFon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A4A3A4"/>
          </p15:clr>
        </p15:guide>
        <p15:guide id="2" pos="2847">
          <p15:clr>
            <a:srgbClr val="A4A3A4"/>
          </p15:clr>
        </p15:guide>
      </p15:sldGuideLst>
    </p:ext>
    <p:ext uri="http://customooxmlschemas.google.com/">
      <go:slidesCustomData xmlns:go="http://customooxmlschemas.google.com/" r:id="rId24" roundtripDataSignature="AMtx7mjNMvC34zKznfM+wp1sbH30/ui1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4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kkitt-bold.fntdata"/><Relationship Id="rId11" Type="http://schemas.openxmlformats.org/officeDocument/2006/relationships/slide" Target="slides/slide6.xml"/><Relationship Id="rId22" Type="http://schemas.openxmlformats.org/officeDocument/2006/relationships/font" Target="fonts/OldStandardTT-bold.fntdata"/><Relationship Id="rId10" Type="http://schemas.openxmlformats.org/officeDocument/2006/relationships/slide" Target="slides/slide5.xml"/><Relationship Id="rId21" Type="http://schemas.openxmlformats.org/officeDocument/2006/relationships/font" Target="fonts/OldStandardTT-regular.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OldStandardT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kkit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0"/>
              </a:spcBef>
              <a:spcAft>
                <a:spcPts val="0"/>
              </a:spcAft>
              <a:buSzPts val="1100"/>
              <a:buNone/>
            </a:pPr>
            <a:r>
              <a:rPr lang="da">
                <a:solidFill>
                  <a:schemeClr val="dk1"/>
                </a:solidFill>
                <a:latin typeface="Times New Roman"/>
                <a:ea typeface="Times New Roman"/>
                <a:cs typeface="Times New Roman"/>
                <a:sym typeface="Times New Roman"/>
              </a:rPr>
              <a:t>Today you are going to play the simulationgame, </a:t>
            </a:r>
            <a:r>
              <a:rPr i="1" lang="da">
                <a:solidFill>
                  <a:schemeClr val="dk1"/>
                </a:solidFill>
                <a:latin typeface="Times New Roman"/>
                <a:ea typeface="Times New Roman"/>
                <a:cs typeface="Times New Roman"/>
                <a:sym typeface="Times New Roman"/>
              </a:rPr>
              <a:t>Europe at Work. </a:t>
            </a:r>
            <a:r>
              <a:rPr lang="da">
                <a:solidFill>
                  <a:schemeClr val="dk1"/>
                </a:solidFill>
                <a:latin typeface="Times New Roman"/>
                <a:ea typeface="Times New Roman"/>
                <a:cs typeface="Times New Roman"/>
                <a:sym typeface="Times New Roman"/>
              </a:rPr>
              <a:t>There are a few things that are good to know before we start:</a:t>
            </a:r>
            <a:endParaRPr>
              <a:solidFill>
                <a:schemeClr val="dk1"/>
              </a:solidFill>
              <a:latin typeface="Times New Roman"/>
              <a:ea typeface="Times New Roman"/>
              <a:cs typeface="Times New Roman"/>
              <a:sym typeface="Times New Roman"/>
            </a:endParaRPr>
          </a:p>
          <a:p>
            <a:pPr indent="-298450" lvl="0" marL="457200" rtl="0" algn="l">
              <a:lnSpc>
                <a:spcPct val="125454"/>
              </a:lnSpc>
              <a:spcBef>
                <a:spcPts val="0"/>
              </a:spcBef>
              <a:spcAft>
                <a:spcPts val="0"/>
              </a:spcAft>
              <a:buClr>
                <a:schemeClr val="dk1"/>
              </a:buClr>
              <a:buSzPts val="1100"/>
              <a:buFont typeface="Times New Roman"/>
              <a:buAutoNum type="arabicPeriod"/>
            </a:pPr>
            <a:r>
              <a:rPr lang="da">
                <a:solidFill>
                  <a:schemeClr val="dk1"/>
                </a:solidFill>
                <a:latin typeface="Times New Roman"/>
                <a:ea typeface="Times New Roman"/>
                <a:cs typeface="Times New Roman"/>
                <a:sym typeface="Times New Roman"/>
              </a:rPr>
              <a:t>Europe at Work is a web-based role play. All students are divided into groups that work with and against each other - some sit in the other classes. You will be mixed across classes and the platform will inform you about you team and your job for the day. </a:t>
            </a:r>
            <a:endParaRPr>
              <a:solidFill>
                <a:schemeClr val="dk1"/>
              </a:solidFill>
              <a:latin typeface="Times New Roman"/>
              <a:ea typeface="Times New Roman"/>
              <a:cs typeface="Times New Roman"/>
              <a:sym typeface="Times New Roman"/>
            </a:endParaRPr>
          </a:p>
          <a:p>
            <a:pPr indent="-298450" lvl="0" marL="457200" rtl="0" algn="l">
              <a:lnSpc>
                <a:spcPct val="125454"/>
              </a:lnSpc>
              <a:spcBef>
                <a:spcPts val="0"/>
              </a:spcBef>
              <a:spcAft>
                <a:spcPts val="0"/>
              </a:spcAft>
              <a:buClr>
                <a:schemeClr val="dk1"/>
              </a:buClr>
              <a:buSzPts val="1100"/>
              <a:buFont typeface="Times New Roman"/>
              <a:buAutoNum type="arabicPeriod"/>
            </a:pPr>
            <a:r>
              <a:rPr lang="da">
                <a:solidFill>
                  <a:schemeClr val="dk1"/>
                </a:solidFill>
                <a:latin typeface="Times New Roman"/>
                <a:ea typeface="Times New Roman"/>
                <a:cs typeface="Times New Roman"/>
                <a:sym typeface="Times New Roman"/>
              </a:rPr>
              <a:t> The roles are fictitious, and it is also a fictitious map of "Europe". The aim is not to teach you about European countries, but about how the EU works. One person represents a country or a </a:t>
            </a:r>
            <a:r>
              <a:rPr lang="da">
                <a:solidFill>
                  <a:schemeClr val="dk1"/>
                </a:solidFill>
                <a:latin typeface="Times New Roman"/>
                <a:ea typeface="Times New Roman"/>
                <a:cs typeface="Times New Roman"/>
                <a:sym typeface="Times New Roman"/>
              </a:rPr>
              <a:t>parliament group</a:t>
            </a:r>
            <a:r>
              <a:rPr lang="da">
                <a:solidFill>
                  <a:schemeClr val="dk1"/>
                </a:solidFill>
                <a:latin typeface="Times New Roman"/>
                <a:ea typeface="Times New Roman"/>
                <a:cs typeface="Times New Roman"/>
                <a:sym typeface="Times New Roman"/>
              </a:rPr>
              <a:t>. Others get jobs in the EU Comission or in the media. Some have to work for different lobbying interests. </a:t>
            </a:r>
            <a:endParaRPr sz="1200">
              <a:solidFill>
                <a:schemeClr val="dk1"/>
              </a:solidFill>
              <a:latin typeface="Rokkitt"/>
              <a:ea typeface="Rokkitt"/>
              <a:cs typeface="Rokkitt"/>
              <a:sym typeface="Rokkit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All groups have certain priorities that they like to see represented in the policy. It is important to raise the priorities in the policy so that they are more emphasised.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da">
                <a:latin typeface="Times New Roman"/>
                <a:ea typeface="Times New Roman"/>
                <a:cs typeface="Times New Roman"/>
                <a:sym typeface="Times New Roman"/>
              </a:rPr>
              <a:t>A very important concept is Influence Point - or IP. The team with the most IP wins the game. Roughly speaking, you get IP in two ways:</a:t>
            </a:r>
            <a:endParaRPr>
              <a:latin typeface="Times New Roman"/>
              <a:ea typeface="Times New Roman"/>
              <a:cs typeface="Times New Roman"/>
              <a:sym typeface="Times New Roman"/>
            </a:endParaRPr>
          </a:p>
          <a:p>
            <a:pPr indent="-228600" lvl="0" marL="228600" rtl="0" algn="l">
              <a:lnSpc>
                <a:spcPct val="115000"/>
              </a:lnSpc>
              <a:spcBef>
                <a:spcPts val="1200"/>
              </a:spcBef>
              <a:spcAft>
                <a:spcPts val="0"/>
              </a:spcAft>
              <a:buSzPts val="1100"/>
              <a:buFont typeface="Times New Roman"/>
              <a:buAutoNum type="arabicParenR"/>
            </a:pPr>
            <a:r>
              <a:rPr lang="da">
                <a:latin typeface="Times New Roman"/>
                <a:ea typeface="Times New Roman"/>
                <a:cs typeface="Times New Roman"/>
                <a:sym typeface="Times New Roman"/>
              </a:rPr>
              <a:t>You can get it from other teams to help them with something. If you agree with another team on a compromise, for instance, they can offer you influence points to back up one of their priorities, as long as it does not go against your own standingpoints, and vice versa. </a:t>
            </a:r>
            <a:endParaRPr>
              <a:latin typeface="Times New Roman"/>
              <a:ea typeface="Times New Roman"/>
              <a:cs typeface="Times New Roman"/>
              <a:sym typeface="Times New Roman"/>
            </a:endParaRPr>
          </a:p>
          <a:p>
            <a:pPr indent="-228600" lvl="0" marL="228600" rtl="0" algn="l">
              <a:lnSpc>
                <a:spcPct val="115000"/>
              </a:lnSpc>
              <a:spcBef>
                <a:spcPts val="1200"/>
              </a:spcBef>
              <a:spcAft>
                <a:spcPts val="0"/>
              </a:spcAft>
              <a:buSzPts val="1100"/>
              <a:buFont typeface="Times New Roman"/>
              <a:buAutoNum type="arabicParenR"/>
            </a:pPr>
            <a:r>
              <a:rPr lang="da">
                <a:latin typeface="Times New Roman"/>
                <a:ea typeface="Times New Roman"/>
                <a:cs typeface="Times New Roman"/>
                <a:sym typeface="Times New Roman"/>
              </a:rPr>
              <a:t> You can put influence points behind the team's priorities. Later, when a new draft policy comes along, the team gets its ownership back + plus a bonus if it got the Commission to raise the priority to a higher level. Europe at Work means that your team gets as much influence on the directive as possible. You have to pull the policy as far as possible towards your own priorities. This is done through agreements with others who support the same priorities as you. If you move the policy in your direction, you will get more influence points. </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da">
                <a:latin typeface="Times New Roman"/>
                <a:ea typeface="Times New Roman"/>
                <a:cs typeface="Times New Roman"/>
                <a:sym typeface="Times New Roman"/>
              </a:rPr>
              <a:t>In other words: You gain influence points by ensuring that what you prioritise is present in the policy as much as possible. </a:t>
            </a:r>
            <a:r>
              <a:rPr lang="da">
                <a:solidFill>
                  <a:schemeClr val="dk1"/>
                </a:solidFill>
                <a:latin typeface="Times New Roman"/>
                <a:ea typeface="Times New Roman"/>
                <a:cs typeface="Times New Roman"/>
                <a:sym typeface="Times New Roman"/>
              </a:rPr>
              <a:t>You can also trade influence points and transfer them to other teams. </a:t>
            </a:r>
            <a:r>
              <a:rPr lang="da">
                <a:latin typeface="Times New Roman"/>
                <a:ea typeface="Times New Roman"/>
                <a:cs typeface="Times New Roman"/>
                <a:sym typeface="Times New Roman"/>
              </a:rPr>
              <a:t>You will all find out more about this when the game starts. The team that raises its IP the most wins the game. </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da">
                <a:latin typeface="Times New Roman"/>
                <a:ea typeface="Times New Roman"/>
                <a:cs typeface="Times New Roman"/>
                <a:sym typeface="Times New Roman"/>
              </a:rPr>
              <a:t>One thing to note is that you will always get your IP investment back - maybe even with a profit.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You will get access to the platform shortly. The first thing that happpens it that yoy  will get your job in the team. It is always a challenge to get a new job. Therefore, spend 5-10 minutes to immerse yourself in it - so that you can play better afterwards. Each of you will be given a specific task to do for the team and you need to make sure that the others in the team understand what you can contribute. So read your job description - and look at the different functions that are on the screen. </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Have fun... And remember to keep an eye on the news on your screen while you're out and about so you don't miss anything important! Remember - it is fun to play, but we do not play for fun ;)</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In order to distribute the students optimally, all players must log in 10 minutes before the start of the game. So the first thing teachers should do is to make sure that each student creates a user. Then the students receive a message telling them to wait for the game to start. When the teacher is done with their introduction, everyone can access their screens and start reading their job descriptions.</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da">
                <a:latin typeface="Times New Roman"/>
                <a:ea typeface="Times New Roman"/>
                <a:cs typeface="Times New Roman"/>
                <a:sym typeface="Times New Roman"/>
              </a:rPr>
              <a:t>This means that today you will be making decisions in the EU - it will be hectic, fun and educational!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a">
                <a:latin typeface="Times New Roman"/>
                <a:ea typeface="Times New Roman"/>
                <a:cs typeface="Times New Roman"/>
                <a:sym typeface="Times New Roman"/>
              </a:rPr>
              <a:t>You will be divided into teams across all participating classes. Everyone will be given a specific job. The roles are fictional and some of the mechanisms in the EU are simplified in the game. For example, there are only 7 countries - instead of 27 - and they are called A-country, B-country, etc.</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da">
                <a:latin typeface="Times New Roman"/>
                <a:ea typeface="Times New Roman"/>
                <a:cs typeface="Times New Roman"/>
                <a:sym typeface="Times New Roman"/>
              </a:rPr>
              <a:t>You will be </a:t>
            </a:r>
            <a:r>
              <a:rPr lang="da">
                <a:latin typeface="Times New Roman"/>
                <a:ea typeface="Times New Roman"/>
                <a:cs typeface="Times New Roman"/>
                <a:sym typeface="Times New Roman"/>
              </a:rPr>
              <a:t>assigned</a:t>
            </a:r>
            <a:r>
              <a:rPr lang="da">
                <a:latin typeface="Times New Roman"/>
                <a:ea typeface="Times New Roman"/>
                <a:cs typeface="Times New Roman"/>
                <a:sym typeface="Times New Roman"/>
              </a:rPr>
              <a:t> a unique and </a:t>
            </a:r>
            <a:r>
              <a:rPr lang="da">
                <a:latin typeface="Times New Roman"/>
                <a:ea typeface="Times New Roman"/>
                <a:cs typeface="Times New Roman"/>
                <a:sym typeface="Times New Roman"/>
              </a:rPr>
              <a:t>specific</a:t>
            </a:r>
            <a:r>
              <a:rPr lang="da">
                <a:latin typeface="Times New Roman"/>
                <a:ea typeface="Times New Roman"/>
                <a:cs typeface="Times New Roman"/>
                <a:sym typeface="Times New Roman"/>
              </a:rPr>
              <a:t> job in your team. It is important that you understand your own job well, otherwise it will be impossible for you to fulfill your role in your team and the others rely on you. Ministers are eg.  helpless without their counsellors to investigate problems and possibilities for them and to prepare important notes and briefs about them.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da">
                <a:solidFill>
                  <a:schemeClr val="dk1"/>
                </a:solidFill>
                <a:latin typeface="Times New Roman"/>
                <a:ea typeface="Times New Roman"/>
                <a:cs typeface="Times New Roman"/>
                <a:sym typeface="Times New Roman"/>
              </a:rPr>
              <a:t>Europe at Work is about negotiating a directive that sets the rules for workers who want to work in another EU country.</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The Commission publishes a revised draft of the directive</a:t>
            </a:r>
            <a:r>
              <a:rPr b="1" lang="da">
                <a:latin typeface="Times New Roman"/>
                <a:ea typeface="Times New Roman"/>
                <a:cs typeface="Times New Roman"/>
                <a:sym typeface="Times New Roman"/>
              </a:rPr>
              <a:t> three times</a:t>
            </a:r>
            <a:r>
              <a:rPr lang="da">
                <a:latin typeface="Times New Roman"/>
                <a:ea typeface="Times New Roman"/>
                <a:cs typeface="Times New Roman"/>
                <a:sym typeface="Times New Roman"/>
              </a:rPr>
              <a:t> during the course of the day. The Commission listens to the arguments of the Member States and the Parliament. The Commission has two opportunities to make amendments to the Directive to ensure that as many as possible will vote in favour of the final Directive.  </a:t>
            </a:r>
            <a:endParaRPr>
              <a:latin typeface="Times New Roman"/>
              <a:ea typeface="Times New Roman"/>
              <a:cs typeface="Times New Roman"/>
              <a:sym typeface="Times New Roman"/>
            </a:endParaRPr>
          </a:p>
          <a:p>
            <a:pPr indent="0" lvl="0" marL="0" rtl="0" algn="l">
              <a:lnSpc>
                <a:spcPct val="115000"/>
              </a:lnSpc>
              <a:spcBef>
                <a:spcPts val="2400"/>
              </a:spcBef>
              <a:spcAft>
                <a:spcPts val="1200"/>
              </a:spcAft>
              <a:buSzPts val="1100"/>
              <a:buNone/>
            </a:pPr>
            <a:r>
              <a:rPr lang="da">
                <a:latin typeface="Times New Roman"/>
                <a:ea typeface="Times New Roman"/>
                <a:cs typeface="Times New Roman"/>
                <a:sym typeface="Times New Roman"/>
              </a:rPr>
              <a:t>The Commission attends the meetings of the Council of Ministers and the Labour Market Committee, and it has many staff members who work on relations with the other negotiators. These staff find out who is willing to agree and who is not and who is trying to compromise and give suggestions on how to respond. </a:t>
            </a: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lang="da">
                <a:latin typeface="Times New Roman"/>
                <a:ea typeface="Times New Roman"/>
                <a:cs typeface="Times New Roman"/>
                <a:sym typeface="Times New Roman"/>
              </a:rPr>
              <a:t>There are four political groups in the Europe at Work EU Parliament. Each group is made up of democratically elected politicians from the member states, who come together according to their political convictions. There are representatives of all the political groups in the Labour Market Committee. Together they negotiate the Commission's draft directive. If they can agree, they have a stronger voice against the Council of the European Union (Council of Ministers). </a:t>
            </a:r>
            <a:endParaRPr>
              <a:latin typeface="Times New Roman"/>
              <a:ea typeface="Times New Roman"/>
              <a:cs typeface="Times New Roman"/>
              <a:sym typeface="Times New Roman"/>
            </a:endParaRPr>
          </a:p>
          <a:p>
            <a:pPr indent="0" lvl="0" marL="0" rtl="0" algn="l">
              <a:lnSpc>
                <a:spcPct val="115000"/>
              </a:lnSpc>
              <a:spcBef>
                <a:spcPts val="2400"/>
              </a:spcBef>
              <a:spcAft>
                <a:spcPts val="0"/>
              </a:spcAft>
              <a:buClr>
                <a:schemeClr val="dk1"/>
              </a:buClr>
              <a:buSzPts val="1100"/>
              <a:buFont typeface="Arial"/>
              <a:buNone/>
            </a:pPr>
            <a:r>
              <a:rPr lang="da">
                <a:latin typeface="Times New Roman"/>
                <a:ea typeface="Times New Roman"/>
                <a:cs typeface="Times New Roman"/>
                <a:sym typeface="Times New Roman"/>
              </a:rPr>
              <a:t>The directive can only be adopted if there is a majority in both the EU Parliament and the Council of Ministers. In the Parliament,</a:t>
            </a:r>
            <a:r>
              <a:rPr b="1" lang="da">
                <a:latin typeface="Times New Roman"/>
                <a:ea typeface="Times New Roman"/>
                <a:cs typeface="Times New Roman"/>
                <a:sym typeface="Times New Roman"/>
              </a:rPr>
              <a:t> a simple majority</a:t>
            </a:r>
            <a:r>
              <a:rPr lang="da">
                <a:latin typeface="Times New Roman"/>
                <a:ea typeface="Times New Roman"/>
                <a:cs typeface="Times New Roman"/>
                <a:sym typeface="Times New Roman"/>
              </a:rPr>
              <a:t> is required. This means that there must be more votes in favour than against.</a:t>
            </a:r>
            <a:endParaRPr>
              <a:latin typeface="Times New Roman"/>
              <a:ea typeface="Times New Roman"/>
              <a:cs typeface="Times New Roman"/>
              <a:sym typeface="Times New Roman"/>
            </a:endParaRPr>
          </a:p>
          <a:p>
            <a:pPr indent="0" lvl="0" marL="0" rtl="0" algn="l">
              <a:lnSpc>
                <a:spcPct val="115000"/>
              </a:lnSpc>
              <a:spcBef>
                <a:spcPts val="24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115000"/>
              </a:lnSpc>
              <a:spcBef>
                <a:spcPts val="2400"/>
              </a:spcBef>
              <a:spcAft>
                <a:spcPts val="1200"/>
              </a:spcAft>
              <a:buSzPts val="1100"/>
              <a:buNone/>
            </a:pPr>
            <a:r>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In the Council of the European Union (Council of Ministers) in Europe at Work, the Labour Ministers of all seven Member States have a seat. A </a:t>
            </a:r>
            <a:r>
              <a:rPr b="1" lang="da">
                <a:latin typeface="Times New Roman"/>
                <a:ea typeface="Times New Roman"/>
                <a:cs typeface="Times New Roman"/>
                <a:sym typeface="Times New Roman"/>
              </a:rPr>
              <a:t>qualified majority</a:t>
            </a:r>
            <a:r>
              <a:rPr lang="da">
                <a:latin typeface="Times New Roman"/>
                <a:ea typeface="Times New Roman"/>
                <a:cs typeface="Times New Roman"/>
                <a:sym typeface="Times New Roman"/>
              </a:rPr>
              <a:t> is required in the Council of Ministers. In Europe at Work this means that at least 4 Member States, together representing at least 65% of EU citizens, must vote in favour.</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The negotiations in Europe at Work are closely followed by three very different media houses. They publish articles on the blog "NEWstream" and compete with each other for the most interesting stories and to be the first with the latest news. How the media covers the negotiations is important to the followers back kome. They are also the ones asking the Commission, Ministers and speakers in the Parliament Groups questions at the final press conference. What is their stance on the directive? What will their voters back home think about the results? Which strategies worked and which did not? </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Europe at Work has four lobbyist organisations. They each represent their specific interests: Trade unions, big business, human rights organisations and a technology company. They all try to influence the negotiations by convincing the negotiators. They do this by offering them their special knowledge and arguments, or even by blocking their opponents.</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26"/>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47" name="Google Shape;47;p26"/>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8" name="Google Shape;4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4" name="Google Shape;14;p18"/>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19"/>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8" name="Google Shape;18;p19"/>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20"/>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0"/>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 name="Google Shape;37;p24"/>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38" name="Google Shape;38;p24"/>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39" name="Google Shape;39;p24"/>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1600"/>
              </a:spcBef>
              <a:spcAft>
                <a:spcPts val="0"/>
              </a:spcAft>
              <a:buClr>
                <a:schemeClr val="accent1"/>
              </a:buClr>
              <a:buSzPts val="1400"/>
              <a:buChar char="○"/>
              <a:defRPr>
                <a:solidFill>
                  <a:schemeClr val="accent1"/>
                </a:solidFill>
              </a:defRPr>
            </a:lvl2pPr>
            <a:lvl3pPr indent="-317500" lvl="2" marL="1371600" algn="l">
              <a:lnSpc>
                <a:spcPct val="115000"/>
              </a:lnSpc>
              <a:spcBef>
                <a:spcPts val="1600"/>
              </a:spcBef>
              <a:spcAft>
                <a:spcPts val="0"/>
              </a:spcAft>
              <a:buClr>
                <a:schemeClr val="accent1"/>
              </a:buClr>
              <a:buSzPts val="1400"/>
              <a:buChar char="■"/>
              <a:defRPr>
                <a:solidFill>
                  <a:schemeClr val="accent1"/>
                </a:solidFill>
              </a:defRPr>
            </a:lvl3pPr>
            <a:lvl4pPr indent="-317500" lvl="3" marL="1828800" algn="l">
              <a:lnSpc>
                <a:spcPct val="115000"/>
              </a:lnSpc>
              <a:spcBef>
                <a:spcPts val="1600"/>
              </a:spcBef>
              <a:spcAft>
                <a:spcPts val="0"/>
              </a:spcAft>
              <a:buClr>
                <a:schemeClr val="accent1"/>
              </a:buClr>
              <a:buSzPts val="1400"/>
              <a:buChar char="●"/>
              <a:defRPr>
                <a:solidFill>
                  <a:schemeClr val="accent1"/>
                </a:solidFill>
              </a:defRPr>
            </a:lvl4pPr>
            <a:lvl5pPr indent="-317500" lvl="4" marL="2286000" algn="l">
              <a:lnSpc>
                <a:spcPct val="115000"/>
              </a:lnSpc>
              <a:spcBef>
                <a:spcPts val="1600"/>
              </a:spcBef>
              <a:spcAft>
                <a:spcPts val="0"/>
              </a:spcAft>
              <a:buClr>
                <a:schemeClr val="accent1"/>
              </a:buClr>
              <a:buSzPts val="1400"/>
              <a:buChar char="○"/>
              <a:defRPr>
                <a:solidFill>
                  <a:schemeClr val="accent1"/>
                </a:solidFill>
              </a:defRPr>
            </a:lvl5pPr>
            <a:lvl6pPr indent="-317500" lvl="5" marL="2743200" algn="l">
              <a:lnSpc>
                <a:spcPct val="115000"/>
              </a:lnSpc>
              <a:spcBef>
                <a:spcPts val="1600"/>
              </a:spcBef>
              <a:spcAft>
                <a:spcPts val="0"/>
              </a:spcAft>
              <a:buClr>
                <a:schemeClr val="accent1"/>
              </a:buClr>
              <a:buSzPts val="1400"/>
              <a:buChar char="■"/>
              <a:defRPr>
                <a:solidFill>
                  <a:schemeClr val="accent1"/>
                </a:solidFill>
              </a:defRPr>
            </a:lvl6pPr>
            <a:lvl7pPr indent="-317500" lvl="6" marL="3200400" algn="l">
              <a:lnSpc>
                <a:spcPct val="115000"/>
              </a:lnSpc>
              <a:spcBef>
                <a:spcPts val="1600"/>
              </a:spcBef>
              <a:spcAft>
                <a:spcPts val="0"/>
              </a:spcAft>
              <a:buClr>
                <a:schemeClr val="accent1"/>
              </a:buClr>
              <a:buSzPts val="1400"/>
              <a:buChar char="●"/>
              <a:defRPr>
                <a:solidFill>
                  <a:schemeClr val="accent1"/>
                </a:solidFill>
              </a:defRPr>
            </a:lvl7pPr>
            <a:lvl8pPr indent="-317500" lvl="7" marL="3657600" algn="l">
              <a:lnSpc>
                <a:spcPct val="115000"/>
              </a:lnSpc>
              <a:spcBef>
                <a:spcPts val="1600"/>
              </a:spcBef>
              <a:spcAft>
                <a:spcPts val="0"/>
              </a:spcAft>
              <a:buClr>
                <a:schemeClr val="accent1"/>
              </a:buClr>
              <a:buSzPts val="1400"/>
              <a:buChar char="○"/>
              <a:defRPr>
                <a:solidFill>
                  <a:schemeClr val="accent1"/>
                </a:solidFill>
              </a:defRPr>
            </a:lvl8pPr>
            <a:lvl9pPr indent="-317500" lvl="8" marL="4114800" algn="l">
              <a:lnSpc>
                <a:spcPct val="115000"/>
              </a:lnSpc>
              <a:spcBef>
                <a:spcPts val="1600"/>
              </a:spcBef>
              <a:spcAft>
                <a:spcPts val="1600"/>
              </a:spcAft>
              <a:buClr>
                <a:schemeClr val="accent1"/>
              </a:buClr>
              <a:buSzPts val="1400"/>
              <a:buChar char="■"/>
              <a:defRPr>
                <a:solidFill>
                  <a:schemeClr val="accent1"/>
                </a:solidFill>
              </a:defRPr>
            </a:lvl9pPr>
          </a:lstStyle>
          <a:p/>
        </p:txBody>
      </p:sp>
      <p:sp>
        <p:nvSpPr>
          <p:cNvPr id="41" name="Google Shape;4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4" name="Google Shape;4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006838">
            <a:alpha val="47843"/>
          </a:srgbClr>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16"/>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1600"/>
              </a:spcBef>
              <a:spcAft>
                <a:spcPts val="160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p1"/>
          <p:cNvSpPr/>
          <p:nvPr/>
        </p:nvSpPr>
        <p:spPr>
          <a:xfrm>
            <a:off x="129400" y="1397875"/>
            <a:ext cx="9144000" cy="3369300"/>
          </a:xfrm>
          <a:prstGeom prst="rect">
            <a:avLst/>
          </a:prstGeom>
          <a:solidFill>
            <a:srgbClr val="006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DA1C5C"/>
              </a:solidFill>
              <a:latin typeface="Arial"/>
              <a:ea typeface="Arial"/>
              <a:cs typeface="Arial"/>
              <a:sym typeface="Arial"/>
            </a:endParaRPr>
          </a:p>
        </p:txBody>
      </p:sp>
      <p:sp>
        <p:nvSpPr>
          <p:cNvPr id="55" name="Google Shape;55;p1"/>
          <p:cNvSpPr txBox="1"/>
          <p:nvPr>
            <p:ph idx="4294967295" type="subTitle"/>
          </p:nvPr>
        </p:nvSpPr>
        <p:spPr>
          <a:xfrm>
            <a:off x="2017050" y="2688775"/>
            <a:ext cx="5109900" cy="78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Old Standard TT"/>
              <a:buNone/>
            </a:pPr>
            <a:r>
              <a:rPr b="1" lang="da" sz="4800">
                <a:solidFill>
                  <a:schemeClr val="lt1"/>
                </a:solidFill>
                <a:latin typeface="Rokkitt"/>
                <a:ea typeface="Rokkitt"/>
                <a:cs typeface="Rokkitt"/>
                <a:sym typeface="Rokkitt"/>
              </a:rPr>
              <a:t>… an introduction</a:t>
            </a:r>
            <a:endParaRPr b="1" i="0" sz="4800" u="none" cap="none" strike="noStrike">
              <a:solidFill>
                <a:schemeClr val="lt1"/>
              </a:solidFill>
              <a:latin typeface="Rokkitt"/>
              <a:ea typeface="Rokkitt"/>
              <a:cs typeface="Rokkitt"/>
              <a:sym typeface="Rokkitt"/>
            </a:endParaRPr>
          </a:p>
        </p:txBody>
      </p:sp>
      <p:pic>
        <p:nvPicPr>
          <p:cNvPr id="56" name="Google Shape;56;p1"/>
          <p:cNvPicPr preferRelativeResize="0"/>
          <p:nvPr/>
        </p:nvPicPr>
        <p:blipFill rotWithShape="1">
          <a:blip r:embed="rId3">
            <a:alphaModFix/>
          </a:blip>
          <a:srcRect b="0" l="0" r="0" t="0"/>
          <a:stretch/>
        </p:blipFill>
        <p:spPr>
          <a:xfrm>
            <a:off x="361724" y="191860"/>
            <a:ext cx="5523828" cy="1194341"/>
          </a:xfrm>
          <a:prstGeom prst="rect">
            <a:avLst/>
          </a:prstGeom>
          <a:noFill/>
          <a:ln>
            <a:noFill/>
          </a:ln>
        </p:spPr>
      </p:pic>
      <p:sp>
        <p:nvSpPr>
          <p:cNvPr id="57" name="Google Shape;57;p1"/>
          <p:cNvSpPr/>
          <p:nvPr/>
        </p:nvSpPr>
        <p:spPr>
          <a:xfrm>
            <a:off x="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1"/>
          <p:cNvPicPr preferRelativeResize="0"/>
          <p:nvPr/>
        </p:nvPicPr>
        <p:blipFill rotWithShape="1">
          <a:blip r:embed="rId4">
            <a:alphaModFix/>
          </a:blip>
          <a:srcRect b="0" l="0" r="0" t="0"/>
          <a:stretch/>
        </p:blipFill>
        <p:spPr>
          <a:xfrm>
            <a:off x="7206298" y="191847"/>
            <a:ext cx="1844605" cy="50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alpha val="13333"/>
          </a:schemeClr>
        </a:solidFill>
      </p:bgPr>
    </p:bg>
    <p:spTree>
      <p:nvGrpSpPr>
        <p:cNvPr id="185" name="Shape 185"/>
        <p:cNvGrpSpPr/>
        <p:nvPr/>
      </p:nvGrpSpPr>
      <p:grpSpPr>
        <a:xfrm>
          <a:off x="0" y="0"/>
          <a:ext cx="0" cy="0"/>
          <a:chOff x="0" y="0"/>
          <a:chExt cx="0" cy="0"/>
        </a:xfrm>
      </p:grpSpPr>
      <p:sp>
        <p:nvSpPr>
          <p:cNvPr id="186" name="Google Shape;186;p12"/>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Einfluss bekommen</a:t>
            </a:r>
            <a:endParaRPr>
              <a:latin typeface="Rokkitt"/>
              <a:ea typeface="Rokkitt"/>
              <a:cs typeface="Rokkitt"/>
              <a:sym typeface="Rokkitt"/>
            </a:endParaRPr>
          </a:p>
        </p:txBody>
      </p:sp>
      <p:sp>
        <p:nvSpPr>
          <p:cNvPr id="187" name="Google Shape;187;p12"/>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12"/>
          <p:cNvPicPr preferRelativeResize="0"/>
          <p:nvPr/>
        </p:nvPicPr>
        <p:blipFill rotWithShape="1">
          <a:blip r:embed="rId3">
            <a:alphaModFix/>
          </a:blip>
          <a:srcRect b="0" l="0" r="0" t="0"/>
          <a:stretch/>
        </p:blipFill>
        <p:spPr>
          <a:xfrm>
            <a:off x="307095" y="1582168"/>
            <a:ext cx="1158340" cy="1048603"/>
          </a:xfrm>
          <a:prstGeom prst="rect">
            <a:avLst/>
          </a:prstGeom>
          <a:noFill/>
          <a:ln>
            <a:noFill/>
          </a:ln>
        </p:spPr>
      </p:pic>
      <p:pic>
        <p:nvPicPr>
          <p:cNvPr id="189" name="Google Shape;189;p12"/>
          <p:cNvPicPr preferRelativeResize="0"/>
          <p:nvPr/>
        </p:nvPicPr>
        <p:blipFill rotWithShape="1">
          <a:blip r:embed="rId4">
            <a:alphaModFix/>
          </a:blip>
          <a:srcRect b="0" l="0" r="0" t="0"/>
          <a:stretch/>
        </p:blipFill>
        <p:spPr>
          <a:xfrm>
            <a:off x="6959601" y="3440249"/>
            <a:ext cx="1158340" cy="1060796"/>
          </a:xfrm>
          <a:prstGeom prst="rect">
            <a:avLst/>
          </a:prstGeom>
          <a:noFill/>
          <a:ln>
            <a:noFill/>
          </a:ln>
        </p:spPr>
      </p:pic>
      <p:pic>
        <p:nvPicPr>
          <p:cNvPr id="190" name="Google Shape;190;p12"/>
          <p:cNvPicPr preferRelativeResize="0"/>
          <p:nvPr/>
        </p:nvPicPr>
        <p:blipFill rotWithShape="1">
          <a:blip r:embed="rId5">
            <a:alphaModFix/>
          </a:blip>
          <a:srcRect b="0" l="0" r="0" t="0"/>
          <a:stretch/>
        </p:blipFill>
        <p:spPr>
          <a:xfrm>
            <a:off x="6507690" y="389347"/>
            <a:ext cx="1282409" cy="1541773"/>
          </a:xfrm>
          <a:prstGeom prst="rect">
            <a:avLst/>
          </a:prstGeom>
          <a:noFill/>
          <a:ln>
            <a:noFill/>
          </a:ln>
        </p:spPr>
      </p:pic>
      <p:pic>
        <p:nvPicPr>
          <p:cNvPr id="191" name="Google Shape;191;p12"/>
          <p:cNvPicPr preferRelativeResize="0"/>
          <p:nvPr/>
        </p:nvPicPr>
        <p:blipFill rotWithShape="1">
          <a:blip r:embed="rId6">
            <a:alphaModFix/>
          </a:blip>
          <a:srcRect b="0" l="0" r="0" t="0"/>
          <a:stretch/>
        </p:blipFill>
        <p:spPr>
          <a:xfrm rot="-212633">
            <a:off x="1717237" y="1315839"/>
            <a:ext cx="4982177" cy="2449346"/>
          </a:xfrm>
          <a:prstGeom prst="rect">
            <a:avLst/>
          </a:prstGeom>
          <a:noFill/>
          <a:ln>
            <a:noFill/>
          </a:ln>
        </p:spPr>
      </p:pic>
      <p:sp>
        <p:nvSpPr>
          <p:cNvPr id="192" name="Google Shape;192;p12"/>
          <p:cNvSpPr txBox="1"/>
          <p:nvPr/>
        </p:nvSpPr>
        <p:spPr>
          <a:xfrm rot="-270129">
            <a:off x="2364668" y="1850616"/>
            <a:ext cx="3695704" cy="19241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da" sz="1700">
                <a:solidFill>
                  <a:schemeClr val="lt1"/>
                </a:solidFill>
              </a:rPr>
              <a:t>More citizens should have the right to work in other EU countries - </a:t>
            </a:r>
            <a:endParaRPr sz="17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da" sz="1700">
                <a:solidFill>
                  <a:schemeClr val="lt1"/>
                </a:solidFill>
              </a:rPr>
              <a:t>No thanks to social dumping... </a:t>
            </a:r>
            <a:endParaRPr sz="17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da" sz="1700">
                <a:solidFill>
                  <a:schemeClr val="lt1"/>
                </a:solidFill>
              </a:rPr>
              <a:t>More economic growth... </a:t>
            </a:r>
            <a:endParaRPr sz="17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da" sz="1700">
                <a:solidFill>
                  <a:schemeClr val="lt1"/>
                </a:solidFill>
              </a:rPr>
              <a:t>Less EU control... </a:t>
            </a:r>
            <a:endParaRPr sz="17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1700">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sz="1700">
              <a:solidFill>
                <a:schemeClr val="lt1"/>
              </a:solidFill>
            </a:endParaRPr>
          </a:p>
        </p:txBody>
      </p:sp>
      <p:grpSp>
        <p:nvGrpSpPr>
          <p:cNvPr descr="Logo: Grüne Fraktion" id="193" name="Google Shape;193;p12"/>
          <p:cNvGrpSpPr/>
          <p:nvPr/>
        </p:nvGrpSpPr>
        <p:grpSpPr>
          <a:xfrm>
            <a:off x="951335" y="3440256"/>
            <a:ext cx="1158431" cy="1254676"/>
            <a:chOff x="4368792" y="2454091"/>
            <a:chExt cx="1905000" cy="2239693"/>
          </a:xfrm>
        </p:grpSpPr>
        <p:pic>
          <p:nvPicPr>
            <p:cNvPr descr="Logo: Grüne Fraktion" id="194" name="Google Shape;194;p12"/>
            <p:cNvPicPr preferRelativeResize="0"/>
            <p:nvPr/>
          </p:nvPicPr>
          <p:blipFill rotWithShape="1">
            <a:blip r:embed="rId7">
              <a:alphaModFix/>
            </a:blip>
            <a:srcRect b="0" l="0" r="0" t="0"/>
            <a:stretch/>
          </p:blipFill>
          <p:spPr>
            <a:xfrm>
              <a:off x="4368792" y="2454091"/>
              <a:ext cx="1905000" cy="1905000"/>
            </a:xfrm>
            <a:prstGeom prst="rect">
              <a:avLst/>
            </a:prstGeom>
            <a:noFill/>
            <a:ln>
              <a:noFill/>
            </a:ln>
          </p:spPr>
        </p:pic>
        <p:sp>
          <p:nvSpPr>
            <p:cNvPr id="195" name="Google Shape;195;p12"/>
            <p:cNvSpPr txBox="1"/>
            <p:nvPr/>
          </p:nvSpPr>
          <p:spPr>
            <a:xfrm>
              <a:off x="4631356" y="4495784"/>
              <a:ext cx="1421100" cy="19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da" sz="1200">
                  <a:latin typeface="Rokkitt"/>
                  <a:ea typeface="Rokkitt"/>
                  <a:cs typeface="Rokkitt"/>
                  <a:sym typeface="Rokkitt"/>
                </a:rPr>
                <a:t>GREEN</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199" name="Shape 199"/>
        <p:cNvGrpSpPr/>
        <p:nvPr/>
      </p:nvGrpSpPr>
      <p:grpSpPr>
        <a:xfrm>
          <a:off x="0" y="0"/>
          <a:ext cx="0" cy="0"/>
          <a:chOff x="0" y="0"/>
          <a:chExt cx="0" cy="0"/>
        </a:xfrm>
      </p:grpSpPr>
      <p:sp>
        <p:nvSpPr>
          <p:cNvPr id="200" name="Google Shape;200;p13"/>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Gain the most influence points</a:t>
            </a:r>
            <a:endParaRPr>
              <a:latin typeface="Rokkitt"/>
              <a:ea typeface="Rokkitt"/>
              <a:cs typeface="Rokkitt"/>
              <a:sym typeface="Rokkitt"/>
            </a:endParaRPr>
          </a:p>
        </p:txBody>
      </p:sp>
      <p:sp>
        <p:nvSpPr>
          <p:cNvPr id="201" name="Google Shape;201;p13"/>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2452690" y="1595510"/>
            <a:ext cx="2880000" cy="2880000"/>
          </a:xfrm>
          <a:prstGeom prst="ellipse">
            <a:avLst/>
          </a:prstGeom>
          <a:solidFill>
            <a:srgbClr val="DA1C5C"/>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da" sz="4800" u="none" cap="none" strike="noStrike">
                <a:solidFill>
                  <a:schemeClr val="lt1"/>
                </a:solidFill>
                <a:latin typeface="Arial"/>
                <a:ea typeface="Arial"/>
                <a:cs typeface="Arial"/>
                <a:sym typeface="Arial"/>
              </a:rPr>
              <a:t>IP</a:t>
            </a:r>
            <a:endParaRPr b="0"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a" sz="1600" u="none" cap="none" strike="noStrike">
                <a:solidFill>
                  <a:schemeClr val="lt1"/>
                </a:solidFill>
                <a:latin typeface="Arial"/>
                <a:ea typeface="Arial"/>
                <a:cs typeface="Arial"/>
                <a:sym typeface="Arial"/>
              </a:rPr>
              <a:t>(Inform</a:t>
            </a:r>
            <a:r>
              <a:rPr lang="da" sz="1600">
                <a:solidFill>
                  <a:schemeClr val="lt1"/>
                </a:solidFill>
              </a:rPr>
              <a:t>al Power</a:t>
            </a:r>
            <a:r>
              <a:rPr b="0" i="0" lang="da"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206" name="Shape 206"/>
        <p:cNvGrpSpPr/>
        <p:nvPr/>
      </p:nvGrpSpPr>
      <p:grpSpPr>
        <a:xfrm>
          <a:off x="0" y="0"/>
          <a:ext cx="0" cy="0"/>
          <a:chOff x="0" y="0"/>
          <a:chExt cx="0" cy="0"/>
        </a:xfrm>
      </p:grpSpPr>
      <p:pic>
        <p:nvPicPr>
          <p:cNvPr descr="Et billede, der indeholder bygning, skulptur, hund, brun&#10;&#10;Automatisk genereret beskrivelse" id="207" name="Google Shape;207;p14"/>
          <p:cNvPicPr preferRelativeResize="0"/>
          <p:nvPr/>
        </p:nvPicPr>
        <p:blipFill rotWithShape="1">
          <a:blip r:embed="rId3">
            <a:alphaModFix/>
          </a:blip>
          <a:srcRect b="0" l="0" r="0" t="0"/>
          <a:stretch/>
        </p:blipFill>
        <p:spPr>
          <a:xfrm>
            <a:off x="1833251" y="1647930"/>
            <a:ext cx="3688292" cy="3495570"/>
          </a:xfrm>
          <a:prstGeom prst="rect">
            <a:avLst/>
          </a:prstGeom>
          <a:noFill/>
          <a:ln>
            <a:noFill/>
          </a:ln>
        </p:spPr>
      </p:pic>
      <p:sp>
        <p:nvSpPr>
          <p:cNvPr id="208" name="Google Shape;208;p14"/>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Concentration, please!</a:t>
            </a:r>
            <a:endParaRPr>
              <a:latin typeface="Rokkitt"/>
              <a:ea typeface="Rokkitt"/>
              <a:cs typeface="Rokkitt"/>
              <a:sym typeface="Rokkitt"/>
            </a:endParaRPr>
          </a:p>
        </p:txBody>
      </p:sp>
      <p:sp>
        <p:nvSpPr>
          <p:cNvPr id="209" name="Google Shape;209;p14"/>
          <p:cNvSpPr txBox="1"/>
          <p:nvPr>
            <p:ph idx="1" type="body"/>
          </p:nvPr>
        </p:nvSpPr>
        <p:spPr>
          <a:xfrm>
            <a:off x="623400" y="1171600"/>
            <a:ext cx="8520600" cy="33972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1200"/>
              </a:spcBef>
              <a:spcAft>
                <a:spcPts val="0"/>
              </a:spcAft>
              <a:buSzPts val="1400"/>
              <a:buNone/>
            </a:pPr>
            <a:r>
              <a:t/>
            </a:r>
            <a:endParaRPr>
              <a:latin typeface="Rokkitt"/>
              <a:ea typeface="Rokkitt"/>
              <a:cs typeface="Rokkitt"/>
              <a:sym typeface="Rokkitt"/>
            </a:endParaRPr>
          </a:p>
          <a:p>
            <a:pPr indent="0" lvl="0" marL="139700" rtl="0" algn="l">
              <a:lnSpc>
                <a:spcPct val="100000"/>
              </a:lnSpc>
              <a:spcBef>
                <a:spcPts val="1200"/>
              </a:spcBef>
              <a:spcAft>
                <a:spcPts val="0"/>
              </a:spcAft>
              <a:buSzPts val="1400"/>
              <a:buNone/>
            </a:pPr>
            <a:r>
              <a:t/>
            </a:r>
            <a:endParaRPr>
              <a:latin typeface="Rokkitt"/>
              <a:ea typeface="Rokkitt"/>
              <a:cs typeface="Rokkitt"/>
              <a:sym typeface="Rokkitt"/>
            </a:endParaRPr>
          </a:p>
        </p:txBody>
      </p:sp>
      <p:pic>
        <p:nvPicPr>
          <p:cNvPr descr="Et billede, der indeholder elektronik, monitor, indendørs, sidder&#10;&#10;Automatisk genereret beskrivelse" id="210" name="Google Shape;210;p14"/>
          <p:cNvPicPr preferRelativeResize="0"/>
          <p:nvPr/>
        </p:nvPicPr>
        <p:blipFill rotWithShape="1">
          <a:blip r:embed="rId4">
            <a:alphaModFix/>
          </a:blip>
          <a:srcRect b="0" l="0" r="0" t="0"/>
          <a:stretch/>
        </p:blipFill>
        <p:spPr>
          <a:xfrm>
            <a:off x="4370669" y="2260831"/>
            <a:ext cx="1939695" cy="1479017"/>
          </a:xfrm>
          <a:prstGeom prst="rect">
            <a:avLst/>
          </a:prstGeom>
          <a:noFill/>
          <a:ln>
            <a:noFill/>
          </a:ln>
        </p:spPr>
      </p:pic>
      <p:sp>
        <p:nvSpPr>
          <p:cNvPr id="211" name="Google Shape;211;p14"/>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500"/>
                                        <p:tgtEl>
                                          <p:spTgt spid="20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215" name="Shape 215"/>
        <p:cNvGrpSpPr/>
        <p:nvPr/>
      </p:nvGrpSpPr>
      <p:grpSpPr>
        <a:xfrm>
          <a:off x="0" y="0"/>
          <a:ext cx="0" cy="0"/>
          <a:chOff x="0" y="0"/>
          <a:chExt cx="0" cy="0"/>
        </a:xfrm>
      </p:grpSpPr>
      <p:sp>
        <p:nvSpPr>
          <p:cNvPr id="216" name="Google Shape;216;p15"/>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Ready - set - go!</a:t>
            </a:r>
            <a:endParaRPr>
              <a:latin typeface="Rokkitt"/>
              <a:ea typeface="Rokkitt"/>
              <a:cs typeface="Rokkitt"/>
              <a:sym typeface="Rokkitt"/>
            </a:endParaRPr>
          </a:p>
        </p:txBody>
      </p:sp>
      <p:sp>
        <p:nvSpPr>
          <p:cNvPr id="217" name="Google Shape;217;p15"/>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5"/>
          <p:cNvSpPr/>
          <p:nvPr/>
        </p:nvSpPr>
        <p:spPr>
          <a:xfrm>
            <a:off x="1229100" y="1374203"/>
            <a:ext cx="2880000" cy="2880000"/>
          </a:xfrm>
          <a:prstGeom prst="ellipse">
            <a:avLst/>
          </a:prstGeom>
          <a:solidFill>
            <a:srgbClr val="006838"/>
          </a:solidFill>
          <a:ln>
            <a:noFill/>
          </a:ln>
        </p:spPr>
        <p:txBody>
          <a:bodyPr anchorCtr="0" anchor="ctr" bIns="91425" lIns="36000" spcFirstLastPara="1" rIns="36000"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da" sz="2800" u="none" cap="none" strike="noStrike">
                <a:solidFill>
                  <a:schemeClr val="lt1"/>
                </a:solidFill>
                <a:latin typeface="Rokkitt"/>
                <a:ea typeface="Rokkitt"/>
                <a:cs typeface="Rokkitt"/>
                <a:sym typeface="Rokkitt"/>
              </a:rPr>
              <a:t>Påvirk direktivet</a:t>
            </a:r>
            <a:endParaRPr b="0" i="0" sz="1400" u="none" cap="none" strike="noStrike">
              <a:solidFill>
                <a:srgbClr val="000000"/>
              </a:solidFill>
              <a:latin typeface="Arial"/>
              <a:ea typeface="Arial"/>
              <a:cs typeface="Arial"/>
              <a:sym typeface="Arial"/>
            </a:endParaRPr>
          </a:p>
        </p:txBody>
      </p:sp>
      <p:pic>
        <p:nvPicPr>
          <p:cNvPr id="219" name="Google Shape;219;p15"/>
          <p:cNvPicPr preferRelativeResize="0"/>
          <p:nvPr/>
        </p:nvPicPr>
        <p:blipFill rotWithShape="1">
          <a:blip r:embed="rId3">
            <a:alphaModFix/>
          </a:blip>
          <a:srcRect b="11797" l="3730" r="4343" t="20639"/>
          <a:stretch/>
        </p:blipFill>
        <p:spPr>
          <a:xfrm>
            <a:off x="930311" y="1304006"/>
            <a:ext cx="7283378" cy="3345691"/>
          </a:xfrm>
          <a:prstGeom prst="rect">
            <a:avLst/>
          </a:prstGeom>
          <a:noFill/>
          <a:ln>
            <a:noFill/>
          </a:ln>
        </p:spPr>
      </p:pic>
      <p:sp>
        <p:nvSpPr>
          <p:cNvPr id="220" name="Google Shape;220;p15"/>
          <p:cNvSpPr txBox="1"/>
          <p:nvPr/>
        </p:nvSpPr>
        <p:spPr>
          <a:xfrm>
            <a:off x="6172200" y="4694012"/>
            <a:ext cx="215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62" name="Shape 62"/>
        <p:cNvGrpSpPr/>
        <p:nvPr/>
      </p:nvGrpSpPr>
      <p:grpSpPr>
        <a:xfrm>
          <a:off x="0" y="0"/>
          <a:ext cx="0" cy="0"/>
          <a:chOff x="0" y="0"/>
          <a:chExt cx="0" cy="0"/>
        </a:xfrm>
      </p:grpSpPr>
      <p:sp>
        <p:nvSpPr>
          <p:cNvPr id="63" name="Google Shape;63;p2"/>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First of all - log in!</a:t>
            </a:r>
            <a:endParaRPr>
              <a:latin typeface="Rokkitt"/>
              <a:ea typeface="Rokkitt"/>
              <a:cs typeface="Rokkitt"/>
              <a:sym typeface="Rokkitt"/>
            </a:endParaRPr>
          </a:p>
        </p:txBody>
      </p:sp>
      <p:sp>
        <p:nvSpPr>
          <p:cNvPr id="64" name="Google Shape;64;p2"/>
          <p:cNvSpPr txBox="1"/>
          <p:nvPr>
            <p:ph idx="1" type="body"/>
          </p:nvPr>
        </p:nvSpPr>
        <p:spPr>
          <a:xfrm>
            <a:off x="311699" y="1171600"/>
            <a:ext cx="5142043" cy="3397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okkitt"/>
              <a:buAutoNum type="arabicPeriod"/>
            </a:pPr>
            <a:r>
              <a:rPr lang="da">
                <a:latin typeface="Rokkitt"/>
                <a:ea typeface="Rokkitt"/>
                <a:cs typeface="Rokkitt"/>
                <a:sym typeface="Rokkitt"/>
              </a:rPr>
              <a:t>Go to the link of the game</a:t>
            </a:r>
            <a:endParaRPr>
              <a:latin typeface="Rokkitt"/>
              <a:ea typeface="Rokkitt"/>
              <a:cs typeface="Rokkitt"/>
              <a:sym typeface="Rokkitt"/>
            </a:endParaRPr>
          </a:p>
          <a:p>
            <a:pPr indent="-342900" lvl="0" marL="457200" rtl="0" algn="l">
              <a:lnSpc>
                <a:spcPct val="100000"/>
              </a:lnSpc>
              <a:spcBef>
                <a:spcPts val="600"/>
              </a:spcBef>
              <a:spcAft>
                <a:spcPts val="0"/>
              </a:spcAft>
              <a:buSzPts val="1800"/>
              <a:buFont typeface="Rokkitt"/>
              <a:buAutoNum type="arabicPeriod"/>
            </a:pPr>
            <a:r>
              <a:rPr lang="da">
                <a:latin typeface="Rokkitt"/>
                <a:ea typeface="Rokkitt"/>
                <a:cs typeface="Rokkitt"/>
                <a:sym typeface="Rokkitt"/>
              </a:rPr>
              <a:t>Create a user </a:t>
            </a:r>
            <a:endParaRPr>
              <a:latin typeface="Rokkitt"/>
              <a:ea typeface="Rokkitt"/>
              <a:cs typeface="Rokkitt"/>
              <a:sym typeface="Rokkitt"/>
            </a:endParaRPr>
          </a:p>
          <a:p>
            <a:pPr indent="-342900" lvl="0" marL="457200" rtl="0" algn="l">
              <a:lnSpc>
                <a:spcPct val="100000"/>
              </a:lnSpc>
              <a:spcBef>
                <a:spcPts val="600"/>
              </a:spcBef>
              <a:spcAft>
                <a:spcPts val="0"/>
              </a:spcAft>
              <a:buSzPts val="1800"/>
              <a:buFont typeface="Rokkitt"/>
              <a:buAutoNum type="arabicPeriod"/>
            </a:pPr>
            <a:r>
              <a:rPr lang="da">
                <a:latin typeface="Rokkitt"/>
                <a:ea typeface="Rokkitt"/>
                <a:cs typeface="Rokkitt"/>
                <a:sym typeface="Rokkitt"/>
              </a:rPr>
              <a:t>The game starts in 10 minutes</a:t>
            </a:r>
            <a:endParaRPr>
              <a:latin typeface="Rokkitt"/>
              <a:ea typeface="Rokkitt"/>
              <a:cs typeface="Rokkitt"/>
              <a:sym typeface="Rokkitt"/>
            </a:endParaRPr>
          </a:p>
          <a:p>
            <a:pPr indent="0" lvl="0" marL="457200" rtl="0" algn="l">
              <a:lnSpc>
                <a:spcPct val="100000"/>
              </a:lnSpc>
              <a:spcBef>
                <a:spcPts val="600"/>
              </a:spcBef>
              <a:spcAft>
                <a:spcPts val="600"/>
              </a:spcAft>
              <a:buNone/>
            </a:pPr>
            <a:r>
              <a:t/>
            </a:r>
            <a:endParaRPr>
              <a:latin typeface="Rokkitt"/>
              <a:ea typeface="Rokkitt"/>
              <a:cs typeface="Rokkitt"/>
              <a:sym typeface="Rokkitt"/>
            </a:endParaRPr>
          </a:p>
        </p:txBody>
      </p:sp>
      <p:sp>
        <p:nvSpPr>
          <p:cNvPr descr="Leerstelle" id="65" name="Google Shape;65;p2"/>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500"/>
                                        <p:tgtEl>
                                          <p:spTgt spid="64">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500"/>
                                        <p:tgtEl>
                                          <p:spTgt spid="64">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500"/>
                                        <p:tgtEl>
                                          <p:spTgt spid="64">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4">
                                            <p:txEl>
                                              <p:pRg end="3" st="3"/>
                                            </p:txEl>
                                          </p:spTgt>
                                        </p:tgtEl>
                                        <p:attrNameLst>
                                          <p:attrName>style.visibility</p:attrName>
                                        </p:attrNameLst>
                                      </p:cBhvr>
                                      <p:to>
                                        <p:strVal val="visible"/>
                                      </p:to>
                                    </p:set>
                                    <p:animEffect filter="fade" transition="in">
                                      <p:cBhvr>
                                        <p:cTn dur="500"/>
                                        <p:tgtEl>
                                          <p:spTgt spid="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549"/>
          </a:srgbClr>
        </a:solidFill>
      </p:bgPr>
    </p:bg>
    <p:spTree>
      <p:nvGrpSpPr>
        <p:cNvPr id="69" name="Shape 69"/>
        <p:cNvGrpSpPr/>
        <p:nvPr/>
      </p:nvGrpSpPr>
      <p:grpSpPr>
        <a:xfrm>
          <a:off x="0" y="0"/>
          <a:ext cx="0" cy="0"/>
          <a:chOff x="0" y="0"/>
          <a:chExt cx="0" cy="0"/>
        </a:xfrm>
      </p:grpSpPr>
      <p:pic>
        <p:nvPicPr>
          <p:cNvPr descr="Landeskarte über fiktive EU. Abbildung von den Ländern A bis G." id="70" name="Google Shape;70;p3"/>
          <p:cNvPicPr preferRelativeResize="0"/>
          <p:nvPr/>
        </p:nvPicPr>
        <p:blipFill rotWithShape="1">
          <a:blip r:embed="rId3">
            <a:alphaModFix/>
          </a:blip>
          <a:srcRect b="0" l="0" r="0" t="0"/>
          <a:stretch/>
        </p:blipFill>
        <p:spPr>
          <a:xfrm>
            <a:off x="4572000" y="598652"/>
            <a:ext cx="3878025" cy="4286224"/>
          </a:xfrm>
          <a:prstGeom prst="rect">
            <a:avLst/>
          </a:prstGeom>
          <a:noFill/>
          <a:ln>
            <a:noFill/>
          </a:ln>
        </p:spPr>
      </p:pic>
      <p:sp>
        <p:nvSpPr>
          <p:cNvPr id="71" name="Google Shape;71;p3"/>
          <p:cNvSpPr txBox="1"/>
          <p:nvPr>
            <p:ph type="title"/>
          </p:nvPr>
        </p:nvSpPr>
        <p:spPr>
          <a:xfrm>
            <a:off x="6700" y="139812"/>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Today we play!</a:t>
            </a:r>
            <a:endParaRPr>
              <a:latin typeface="Rokkitt"/>
              <a:ea typeface="Rokkitt"/>
              <a:cs typeface="Rokkitt"/>
              <a:sym typeface="Rokkitt"/>
            </a:endParaRPr>
          </a:p>
        </p:txBody>
      </p:sp>
      <p:sp>
        <p:nvSpPr>
          <p:cNvPr descr="Leerstelle" id="72" name="Google Shape;72;p3"/>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Team logos" id="73" name="Google Shape;73;p3"/>
          <p:cNvGrpSpPr/>
          <p:nvPr/>
        </p:nvGrpSpPr>
        <p:grpSpPr>
          <a:xfrm>
            <a:off x="326649" y="1563618"/>
            <a:ext cx="3878016" cy="3050330"/>
            <a:chOff x="326644" y="1352300"/>
            <a:chExt cx="4552730" cy="3261687"/>
          </a:xfrm>
        </p:grpSpPr>
        <p:pic>
          <p:nvPicPr>
            <p:cNvPr id="74" name="Google Shape;74;p3"/>
            <p:cNvPicPr preferRelativeResize="0"/>
            <p:nvPr/>
          </p:nvPicPr>
          <p:blipFill rotWithShape="1">
            <a:blip r:embed="rId4">
              <a:alphaModFix/>
            </a:blip>
            <a:srcRect b="0" l="0" r="0" t="0"/>
            <a:stretch/>
          </p:blipFill>
          <p:spPr>
            <a:xfrm>
              <a:off x="326644" y="1352300"/>
              <a:ext cx="1524000" cy="1524000"/>
            </a:xfrm>
            <a:prstGeom prst="rect">
              <a:avLst/>
            </a:prstGeom>
            <a:noFill/>
            <a:ln>
              <a:noFill/>
            </a:ln>
          </p:spPr>
        </p:pic>
        <p:pic>
          <p:nvPicPr>
            <p:cNvPr id="75" name="Google Shape;75;p3"/>
            <p:cNvPicPr preferRelativeResize="0"/>
            <p:nvPr/>
          </p:nvPicPr>
          <p:blipFill rotWithShape="1">
            <a:blip r:embed="rId5">
              <a:alphaModFix/>
            </a:blip>
            <a:srcRect b="0" l="0" r="0" t="0"/>
            <a:stretch/>
          </p:blipFill>
          <p:spPr>
            <a:xfrm>
              <a:off x="2591019" y="3470987"/>
              <a:ext cx="1714500" cy="1143000"/>
            </a:xfrm>
            <a:prstGeom prst="rect">
              <a:avLst/>
            </a:prstGeom>
            <a:noFill/>
            <a:ln>
              <a:noFill/>
            </a:ln>
          </p:spPr>
        </p:pic>
        <p:pic>
          <p:nvPicPr>
            <p:cNvPr id="76" name="Google Shape;76;p3"/>
            <p:cNvPicPr preferRelativeResize="0"/>
            <p:nvPr/>
          </p:nvPicPr>
          <p:blipFill rotWithShape="1">
            <a:blip r:embed="rId6">
              <a:alphaModFix/>
            </a:blip>
            <a:srcRect b="0" l="0" r="0" t="0"/>
            <a:stretch/>
          </p:blipFill>
          <p:spPr>
            <a:xfrm>
              <a:off x="1348775" y="2362288"/>
              <a:ext cx="1625600" cy="1625600"/>
            </a:xfrm>
            <a:prstGeom prst="rect">
              <a:avLst/>
            </a:prstGeom>
            <a:noFill/>
            <a:ln>
              <a:noFill/>
            </a:ln>
          </p:spPr>
        </p:pic>
        <p:pic>
          <p:nvPicPr>
            <p:cNvPr id="77" name="Google Shape;77;p3"/>
            <p:cNvPicPr preferRelativeResize="0"/>
            <p:nvPr/>
          </p:nvPicPr>
          <p:blipFill rotWithShape="1">
            <a:blip r:embed="rId7">
              <a:alphaModFix/>
            </a:blip>
            <a:srcRect b="0" l="0" r="0" t="0"/>
            <a:stretch/>
          </p:blipFill>
          <p:spPr>
            <a:xfrm>
              <a:off x="2974374" y="1821061"/>
              <a:ext cx="1905000" cy="19050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549"/>
          </a:srgbClr>
        </a:solidFill>
      </p:bgPr>
    </p:bg>
    <p:spTree>
      <p:nvGrpSpPr>
        <p:cNvPr id="81" name="Shape 81"/>
        <p:cNvGrpSpPr/>
        <p:nvPr/>
      </p:nvGrpSpPr>
      <p:grpSpPr>
        <a:xfrm>
          <a:off x="0" y="0"/>
          <a:ext cx="0" cy="0"/>
          <a:chOff x="0" y="0"/>
          <a:chExt cx="0" cy="0"/>
        </a:xfrm>
      </p:grpSpPr>
      <p:sp>
        <p:nvSpPr>
          <p:cNvPr id="82" name="Google Shape;82;p6"/>
          <p:cNvSpPr txBox="1"/>
          <p:nvPr>
            <p:ph type="title"/>
          </p:nvPr>
        </p:nvSpPr>
        <p:spPr>
          <a:xfrm>
            <a:off x="311700" y="239168"/>
            <a:ext cx="8520600" cy="105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Rules for people who want to work in other EU countries</a:t>
            </a:r>
            <a:endParaRPr>
              <a:latin typeface="Rokkitt"/>
              <a:ea typeface="Rokkitt"/>
              <a:cs typeface="Rokkitt"/>
              <a:sym typeface="Rokkitt"/>
            </a:endParaRPr>
          </a:p>
        </p:txBody>
      </p:sp>
      <p:sp>
        <p:nvSpPr>
          <p:cNvPr descr="Leerstelle" id="83" name="Google Shape;83;p6"/>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Punkt: Wie sollten Unternehemen kontrolliert werden?&#10;" id="84" name="Google Shape;84;p6"/>
          <p:cNvSpPr/>
          <p:nvPr/>
        </p:nvSpPr>
        <p:spPr>
          <a:xfrm>
            <a:off x="862397" y="1528263"/>
            <a:ext cx="2160000" cy="2160000"/>
          </a:xfrm>
          <a:prstGeom prst="ellipse">
            <a:avLst/>
          </a:prstGeom>
          <a:solidFill>
            <a:srgbClr val="DA1C5C"/>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da" sz="1800">
                <a:solidFill>
                  <a:schemeClr val="lt1"/>
                </a:solidFill>
                <a:latin typeface="Rokkitt"/>
                <a:ea typeface="Rokkitt"/>
                <a:cs typeface="Rokkitt"/>
                <a:sym typeface="Rokkitt"/>
              </a:rPr>
              <a:t>How should companies be controlled?</a:t>
            </a:r>
            <a:endParaRPr b="0" i="0" sz="1400" u="none" cap="none" strike="noStrike">
              <a:solidFill>
                <a:srgbClr val="000000"/>
              </a:solidFill>
              <a:latin typeface="Arial"/>
              <a:ea typeface="Arial"/>
              <a:cs typeface="Arial"/>
              <a:sym typeface="Arial"/>
            </a:endParaRPr>
          </a:p>
        </p:txBody>
      </p:sp>
      <p:sp>
        <p:nvSpPr>
          <p:cNvPr descr="Punkt: Wann sollte die Gesetzgebung in Kraft treten?&#10;" id="85" name="Google Shape;85;p6"/>
          <p:cNvSpPr/>
          <p:nvPr/>
        </p:nvSpPr>
        <p:spPr>
          <a:xfrm>
            <a:off x="2528114" y="2507729"/>
            <a:ext cx="2160000" cy="2160000"/>
          </a:xfrm>
          <a:prstGeom prst="ellipse">
            <a:avLst/>
          </a:prstGeom>
          <a:solidFill>
            <a:srgbClr val="006838"/>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da" sz="1800">
                <a:solidFill>
                  <a:schemeClr val="lt1"/>
                </a:solidFill>
                <a:latin typeface="Rokkitt"/>
                <a:ea typeface="Rokkitt"/>
                <a:cs typeface="Rokkitt"/>
                <a:sym typeface="Rokkitt"/>
              </a:rPr>
              <a:t>When should the legislation come into force?</a:t>
            </a:r>
            <a:endParaRPr sz="1800">
              <a:solidFill>
                <a:schemeClr val="lt1"/>
              </a:solidFill>
              <a:latin typeface="Rokkitt"/>
              <a:ea typeface="Rokkitt"/>
              <a:cs typeface="Rokkitt"/>
              <a:sym typeface="Rokkitt"/>
            </a:endParaRPr>
          </a:p>
        </p:txBody>
      </p:sp>
      <p:sp>
        <p:nvSpPr>
          <p:cNvPr descr="Punkt: Auf welche Leistungen haben Arbeitnehmer aus anderen EU-Ländern Anspruch?&#10;" id="86" name="Google Shape;86;p6"/>
          <p:cNvSpPr/>
          <p:nvPr/>
        </p:nvSpPr>
        <p:spPr>
          <a:xfrm>
            <a:off x="3909567" y="1121054"/>
            <a:ext cx="2160000" cy="2160000"/>
          </a:xfrm>
          <a:prstGeom prst="ellipse">
            <a:avLst/>
          </a:prstGeom>
          <a:solidFill>
            <a:srgbClr val="2A317D"/>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da" sz="1800">
                <a:solidFill>
                  <a:schemeClr val="lt1"/>
                </a:solidFill>
                <a:latin typeface="Rokkitt"/>
                <a:ea typeface="Rokkitt"/>
                <a:cs typeface="Rokkitt"/>
                <a:sym typeface="Rokkitt"/>
              </a:rPr>
              <a:t>What benefits are workers from other EU countries entitled to?</a:t>
            </a:r>
            <a:endParaRPr b="0" i="0" sz="1400" u="none" cap="none" strike="noStrike">
              <a:solidFill>
                <a:srgbClr val="000000"/>
              </a:solidFill>
              <a:latin typeface="Arial"/>
              <a:ea typeface="Arial"/>
              <a:cs typeface="Arial"/>
              <a:sym typeface="Arial"/>
            </a:endParaRPr>
          </a:p>
        </p:txBody>
      </p:sp>
      <p:sp>
        <p:nvSpPr>
          <p:cNvPr descr="Punkt: Wie viel sollte in der EU und wie viel in den Mitgliedsstaaten festgelegt werden dürfen?&#10;" id="87" name="Google Shape;87;p6"/>
          <p:cNvSpPr/>
          <p:nvPr/>
        </p:nvSpPr>
        <p:spPr>
          <a:xfrm>
            <a:off x="5550942" y="2201054"/>
            <a:ext cx="2160000" cy="2160000"/>
          </a:xfrm>
          <a:prstGeom prst="ellipse">
            <a:avLst/>
          </a:prstGeom>
          <a:solidFill>
            <a:srgbClr val="F7941E"/>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da" sz="1600">
                <a:solidFill>
                  <a:schemeClr val="lt1"/>
                </a:solidFill>
                <a:latin typeface="Rokkitt"/>
                <a:ea typeface="Rokkitt"/>
                <a:cs typeface="Rokkitt"/>
                <a:sym typeface="Rokkitt"/>
              </a:rPr>
              <a:t>How much should be set in the EU and how much in the member states?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549"/>
          </a:srgbClr>
        </a:solidFill>
      </p:bgPr>
    </p:bg>
    <p:spTree>
      <p:nvGrpSpPr>
        <p:cNvPr id="91" name="Shape 91"/>
        <p:cNvGrpSpPr/>
        <p:nvPr/>
      </p:nvGrpSpPr>
      <p:grpSpPr>
        <a:xfrm>
          <a:off x="0" y="0"/>
          <a:ext cx="0" cy="0"/>
          <a:chOff x="0" y="0"/>
          <a:chExt cx="0" cy="0"/>
        </a:xfrm>
      </p:grpSpPr>
      <p:sp>
        <p:nvSpPr>
          <p:cNvPr id="92" name="Google Shape;92;p7"/>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The</a:t>
            </a:r>
            <a:r>
              <a:rPr lang="da">
                <a:latin typeface="Rokkitt"/>
                <a:ea typeface="Rokkitt"/>
                <a:cs typeface="Rokkitt"/>
                <a:sym typeface="Rokkitt"/>
              </a:rPr>
              <a:t> EU-Commission</a:t>
            </a:r>
            <a:endParaRPr>
              <a:latin typeface="Rokkitt"/>
              <a:ea typeface="Rokkitt"/>
              <a:cs typeface="Rokkitt"/>
              <a:sym typeface="Rokkitt"/>
            </a:endParaRPr>
          </a:p>
        </p:txBody>
      </p:sp>
      <p:sp>
        <p:nvSpPr>
          <p:cNvPr id="93" name="Google Shape;93;p7"/>
          <p:cNvSpPr txBox="1"/>
          <p:nvPr>
            <p:ph idx="1" type="body"/>
          </p:nvPr>
        </p:nvSpPr>
        <p:spPr>
          <a:xfrm>
            <a:off x="311700" y="1171600"/>
            <a:ext cx="5039648" cy="3397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Rokkitt"/>
              <a:buChar char="●"/>
            </a:pPr>
            <a:r>
              <a:rPr lang="da">
                <a:latin typeface="Rokkitt"/>
                <a:ea typeface="Rokkitt"/>
                <a:cs typeface="Rokkitt"/>
                <a:sym typeface="Rokkitt"/>
              </a:rPr>
              <a:t>Sends out a total of 3 drafts of the policy/directive.</a:t>
            </a:r>
            <a:endParaRPr>
              <a:latin typeface="Rokkitt"/>
              <a:ea typeface="Rokkitt"/>
              <a:cs typeface="Rokkitt"/>
              <a:sym typeface="Rokkitt"/>
            </a:endParaRPr>
          </a:p>
          <a:p>
            <a:pPr indent="0" lvl="0" marL="457200" rtl="0" algn="l">
              <a:lnSpc>
                <a:spcPct val="100000"/>
              </a:lnSpc>
              <a:spcBef>
                <a:spcPts val="600"/>
              </a:spcBef>
              <a:spcAft>
                <a:spcPts val="0"/>
              </a:spcAft>
              <a:buNone/>
            </a:pPr>
            <a:r>
              <a:t/>
            </a:r>
            <a:endParaRPr>
              <a:latin typeface="Rokkitt"/>
              <a:ea typeface="Rokkitt"/>
              <a:cs typeface="Rokkitt"/>
              <a:sym typeface="Rokkitt"/>
            </a:endParaRPr>
          </a:p>
          <a:p>
            <a:pPr indent="-317500" lvl="0" marL="457200" rtl="0" algn="l">
              <a:lnSpc>
                <a:spcPct val="100000"/>
              </a:lnSpc>
              <a:spcBef>
                <a:spcPts val="600"/>
              </a:spcBef>
              <a:spcAft>
                <a:spcPts val="0"/>
              </a:spcAft>
              <a:buSzPts val="1400"/>
              <a:buFont typeface="Rokkitt"/>
              <a:buChar char="●"/>
            </a:pPr>
            <a:r>
              <a:rPr lang="da">
                <a:latin typeface="Rokkitt"/>
                <a:ea typeface="Rokkitt"/>
                <a:cs typeface="Rokkitt"/>
                <a:sym typeface="Rokkitt"/>
              </a:rPr>
              <a:t>Try to find the common ground between different views.</a:t>
            </a:r>
            <a:endParaRPr>
              <a:latin typeface="Rokkitt"/>
              <a:ea typeface="Rokkitt"/>
              <a:cs typeface="Rokkitt"/>
              <a:sym typeface="Rokkitt"/>
            </a:endParaRPr>
          </a:p>
          <a:p>
            <a:pPr indent="0" lvl="0" marL="0" rtl="0" algn="l">
              <a:lnSpc>
                <a:spcPct val="100000"/>
              </a:lnSpc>
              <a:spcBef>
                <a:spcPts val="1800"/>
              </a:spcBef>
              <a:spcAft>
                <a:spcPts val="600"/>
              </a:spcAft>
              <a:buSzPts val="1800"/>
              <a:buNone/>
            </a:pPr>
            <a:r>
              <a:t/>
            </a:r>
            <a:endParaRPr>
              <a:latin typeface="Rokkitt"/>
              <a:ea typeface="Rokkitt"/>
              <a:cs typeface="Rokkitt"/>
              <a:sym typeface="Rokkitt"/>
            </a:endParaRPr>
          </a:p>
        </p:txBody>
      </p:sp>
      <p:sp>
        <p:nvSpPr>
          <p:cNvPr descr="Leerstelle" id="94" name="Google Shape;94;p7"/>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 von der Kommission" id="95" name="Google Shape;95;p7"/>
          <p:cNvPicPr preferRelativeResize="0"/>
          <p:nvPr/>
        </p:nvPicPr>
        <p:blipFill rotWithShape="1">
          <a:blip r:embed="rId3">
            <a:alphaModFix/>
          </a:blip>
          <a:srcRect b="0" l="0" r="0" t="0"/>
          <a:stretch/>
        </p:blipFill>
        <p:spPr>
          <a:xfrm>
            <a:off x="5351348" y="453778"/>
            <a:ext cx="3480952" cy="34809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500"/>
                                        <p:tgtEl>
                                          <p:spTgt spid="93">
                                            <p:txEl>
                                              <p:pRg end="1" st="1"/>
                                            </p:txEl>
                                          </p:spTgt>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500"/>
                                        <p:tgtEl>
                                          <p:spTgt spid="93">
                                            <p:txEl>
                                              <p:pRg end="2" st="2"/>
                                            </p:txEl>
                                          </p:spTgt>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500"/>
                                        <p:tgtEl>
                                          <p:spTgt spid="9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99" name="Shape 99"/>
        <p:cNvGrpSpPr/>
        <p:nvPr/>
      </p:nvGrpSpPr>
      <p:grpSpPr>
        <a:xfrm>
          <a:off x="0" y="0"/>
          <a:ext cx="0" cy="0"/>
          <a:chOff x="0" y="0"/>
          <a:chExt cx="0" cy="0"/>
        </a:xfrm>
      </p:grpSpPr>
      <p:sp>
        <p:nvSpPr>
          <p:cNvPr id="100" name="Google Shape;100;p8"/>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The European Parliament</a:t>
            </a:r>
            <a:endParaRPr>
              <a:latin typeface="Rokkitt"/>
              <a:ea typeface="Rokkitt"/>
              <a:cs typeface="Rokkitt"/>
              <a:sym typeface="Rokkitt"/>
            </a:endParaRPr>
          </a:p>
        </p:txBody>
      </p:sp>
      <p:sp>
        <p:nvSpPr>
          <p:cNvPr id="101" name="Google Shape;101;p8"/>
          <p:cNvSpPr txBox="1"/>
          <p:nvPr>
            <p:ph idx="1" type="body"/>
          </p:nvPr>
        </p:nvSpPr>
        <p:spPr>
          <a:xfrm>
            <a:off x="311700" y="1171600"/>
            <a:ext cx="2505841" cy="3397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Rokkitt"/>
              <a:buChar char="●"/>
            </a:pPr>
            <a:r>
              <a:rPr lang="da">
                <a:latin typeface="Rokkitt"/>
                <a:ea typeface="Rokkitt"/>
                <a:cs typeface="Rokkitt"/>
                <a:sym typeface="Rokkitt"/>
              </a:rPr>
              <a:t>4 EP political groups</a:t>
            </a:r>
            <a:endParaRPr>
              <a:latin typeface="Rokkitt"/>
              <a:ea typeface="Rokkitt"/>
              <a:cs typeface="Rokkitt"/>
              <a:sym typeface="Rokkitt"/>
            </a:endParaRPr>
          </a:p>
          <a:p>
            <a:pPr indent="-317500" lvl="0" marL="457200" rtl="0" algn="l">
              <a:lnSpc>
                <a:spcPct val="100000"/>
              </a:lnSpc>
              <a:spcBef>
                <a:spcPts val="600"/>
              </a:spcBef>
              <a:spcAft>
                <a:spcPts val="0"/>
              </a:spcAft>
              <a:buSzPts val="1400"/>
              <a:buFont typeface="Rokkitt"/>
              <a:buChar char="●"/>
            </a:pPr>
            <a:r>
              <a:rPr lang="da">
                <a:latin typeface="Rokkitt"/>
                <a:ea typeface="Rokkitt"/>
                <a:cs typeface="Rokkitt"/>
                <a:sym typeface="Rokkitt"/>
              </a:rPr>
              <a:t>Simple majority</a:t>
            </a:r>
            <a:endParaRPr>
              <a:latin typeface="Rokkitt"/>
              <a:ea typeface="Rokkitt"/>
              <a:cs typeface="Rokkitt"/>
              <a:sym typeface="Rokkitt"/>
            </a:endParaRPr>
          </a:p>
          <a:p>
            <a:pPr indent="0" lvl="0" marL="457200" rtl="0" algn="l">
              <a:lnSpc>
                <a:spcPct val="100000"/>
              </a:lnSpc>
              <a:spcBef>
                <a:spcPts val="600"/>
              </a:spcBef>
              <a:spcAft>
                <a:spcPts val="600"/>
              </a:spcAft>
              <a:buNone/>
            </a:pPr>
            <a:r>
              <a:t/>
            </a:r>
            <a:endParaRPr>
              <a:latin typeface="Rokkitt"/>
              <a:ea typeface="Rokkitt"/>
              <a:cs typeface="Rokkitt"/>
              <a:sym typeface="Rokkitt"/>
            </a:endParaRPr>
          </a:p>
        </p:txBody>
      </p:sp>
      <p:sp>
        <p:nvSpPr>
          <p:cNvPr descr="Leerstelle" id="102" name="Google Shape;102;p8"/>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Rote Fraktion" id="103" name="Google Shape;103;p8"/>
          <p:cNvGrpSpPr/>
          <p:nvPr/>
        </p:nvGrpSpPr>
        <p:grpSpPr>
          <a:xfrm>
            <a:off x="3046142" y="1127025"/>
            <a:ext cx="1905000" cy="2189433"/>
            <a:chOff x="3046142" y="1127025"/>
            <a:chExt cx="1905000" cy="2189433"/>
          </a:xfrm>
        </p:grpSpPr>
        <p:pic>
          <p:nvPicPr>
            <p:cNvPr descr="Logo: Rote Fraktion" id="104" name="Google Shape;104;p8"/>
            <p:cNvPicPr preferRelativeResize="0"/>
            <p:nvPr/>
          </p:nvPicPr>
          <p:blipFill rotWithShape="1">
            <a:blip r:embed="rId3">
              <a:alphaModFix/>
            </a:blip>
            <a:srcRect b="0" l="0" r="0" t="0"/>
            <a:stretch/>
          </p:blipFill>
          <p:spPr>
            <a:xfrm>
              <a:off x="3046142" y="1127025"/>
              <a:ext cx="1905000" cy="1905000"/>
            </a:xfrm>
            <a:prstGeom prst="rect">
              <a:avLst/>
            </a:prstGeom>
            <a:noFill/>
            <a:ln>
              <a:noFill/>
            </a:ln>
          </p:spPr>
        </p:pic>
        <p:sp>
          <p:nvSpPr>
            <p:cNvPr id="105" name="Google Shape;105;p8"/>
            <p:cNvSpPr txBox="1"/>
            <p:nvPr/>
          </p:nvSpPr>
          <p:spPr>
            <a:xfrm>
              <a:off x="3752580" y="3039459"/>
              <a:ext cx="826119"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da" sz="1200">
                  <a:latin typeface="Rokkitt"/>
                  <a:ea typeface="Rokkitt"/>
                  <a:cs typeface="Rokkitt"/>
                  <a:sym typeface="Rokkitt"/>
                </a:rPr>
                <a:t>RED</a:t>
              </a:r>
              <a:endParaRPr b="0" i="0" sz="1200" u="none" cap="none" strike="noStrike">
                <a:solidFill>
                  <a:srgbClr val="000000"/>
                </a:solidFill>
                <a:latin typeface="Arial"/>
                <a:ea typeface="Arial"/>
                <a:cs typeface="Arial"/>
                <a:sym typeface="Arial"/>
              </a:endParaRPr>
            </a:p>
          </p:txBody>
        </p:sp>
      </p:grpSp>
      <p:grpSp>
        <p:nvGrpSpPr>
          <p:cNvPr descr="Logo: Grüne Fraktion" id="106" name="Google Shape;106;p8"/>
          <p:cNvGrpSpPr/>
          <p:nvPr/>
        </p:nvGrpSpPr>
        <p:grpSpPr>
          <a:xfrm>
            <a:off x="4360087" y="2510461"/>
            <a:ext cx="1905000" cy="2239959"/>
            <a:chOff x="4368792" y="2454091"/>
            <a:chExt cx="1905000" cy="2239959"/>
          </a:xfrm>
        </p:grpSpPr>
        <p:pic>
          <p:nvPicPr>
            <p:cNvPr descr="Logo: Grüne Fraktion" id="107" name="Google Shape;107;p8"/>
            <p:cNvPicPr preferRelativeResize="0"/>
            <p:nvPr/>
          </p:nvPicPr>
          <p:blipFill rotWithShape="1">
            <a:blip r:embed="rId4">
              <a:alphaModFix/>
            </a:blip>
            <a:srcRect b="0" l="0" r="0" t="0"/>
            <a:stretch/>
          </p:blipFill>
          <p:spPr>
            <a:xfrm>
              <a:off x="4368792" y="2454091"/>
              <a:ext cx="1905000" cy="1905000"/>
            </a:xfrm>
            <a:prstGeom prst="rect">
              <a:avLst/>
            </a:prstGeom>
            <a:noFill/>
            <a:ln>
              <a:noFill/>
            </a:ln>
          </p:spPr>
        </p:pic>
        <p:sp>
          <p:nvSpPr>
            <p:cNvPr id="108" name="Google Shape;108;p8"/>
            <p:cNvSpPr txBox="1"/>
            <p:nvPr/>
          </p:nvSpPr>
          <p:spPr>
            <a:xfrm>
              <a:off x="4985743" y="4362737"/>
              <a:ext cx="1066923" cy="3313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da" sz="1200">
                  <a:latin typeface="Rokkitt"/>
                  <a:ea typeface="Rokkitt"/>
                  <a:cs typeface="Rokkitt"/>
                  <a:sym typeface="Rokkitt"/>
                </a:rPr>
                <a:t>GREEN</a:t>
              </a:r>
              <a:endParaRPr b="0" i="0" sz="1200" u="none" cap="none" strike="noStrike">
                <a:solidFill>
                  <a:srgbClr val="000000"/>
                </a:solidFill>
                <a:latin typeface="Arial"/>
                <a:ea typeface="Arial"/>
                <a:cs typeface="Arial"/>
                <a:sym typeface="Arial"/>
              </a:endParaRPr>
            </a:p>
          </p:txBody>
        </p:sp>
      </p:grpSp>
      <p:grpSp>
        <p:nvGrpSpPr>
          <p:cNvPr descr="Logo: Blaue Fraktion" id="109" name="Google Shape;109;p8"/>
          <p:cNvGrpSpPr/>
          <p:nvPr/>
        </p:nvGrpSpPr>
        <p:grpSpPr>
          <a:xfrm>
            <a:off x="5543852" y="846099"/>
            <a:ext cx="1905000" cy="2180326"/>
            <a:chOff x="5543852" y="846099"/>
            <a:chExt cx="1905000" cy="2180326"/>
          </a:xfrm>
        </p:grpSpPr>
        <p:pic>
          <p:nvPicPr>
            <p:cNvPr descr="Logo: Blaue Fraktion" id="110" name="Google Shape;110;p8"/>
            <p:cNvPicPr preferRelativeResize="0"/>
            <p:nvPr/>
          </p:nvPicPr>
          <p:blipFill rotWithShape="1">
            <a:blip r:embed="rId5">
              <a:alphaModFix/>
            </a:blip>
            <a:srcRect b="0" l="0" r="0" t="0"/>
            <a:stretch/>
          </p:blipFill>
          <p:spPr>
            <a:xfrm>
              <a:off x="5543852" y="846099"/>
              <a:ext cx="1905000" cy="1905000"/>
            </a:xfrm>
            <a:prstGeom prst="rect">
              <a:avLst/>
            </a:prstGeom>
            <a:noFill/>
            <a:ln>
              <a:noFill/>
            </a:ln>
          </p:spPr>
        </p:pic>
        <p:sp>
          <p:nvSpPr>
            <p:cNvPr id="111" name="Google Shape;111;p8"/>
            <p:cNvSpPr txBox="1"/>
            <p:nvPr/>
          </p:nvSpPr>
          <p:spPr>
            <a:xfrm>
              <a:off x="6256350" y="2749525"/>
              <a:ext cx="610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da" sz="1200">
                  <a:latin typeface="Rokkitt"/>
                  <a:ea typeface="Rokkitt"/>
                  <a:cs typeface="Rokkitt"/>
                  <a:sym typeface="Rokkitt"/>
                </a:rPr>
                <a:t>BLUE</a:t>
              </a:r>
              <a:endParaRPr b="0" i="0" sz="1200" u="none" cap="none" strike="noStrike">
                <a:solidFill>
                  <a:srgbClr val="000000"/>
                </a:solidFill>
                <a:latin typeface="Arial"/>
                <a:ea typeface="Arial"/>
                <a:cs typeface="Arial"/>
                <a:sym typeface="Arial"/>
              </a:endParaRPr>
            </a:p>
          </p:txBody>
        </p:sp>
      </p:grpSp>
      <p:grpSp>
        <p:nvGrpSpPr>
          <p:cNvPr descr="Logo: Orange Fraktion" id="112" name="Google Shape;112;p8"/>
          <p:cNvGrpSpPr/>
          <p:nvPr/>
        </p:nvGrpSpPr>
        <p:grpSpPr>
          <a:xfrm>
            <a:off x="6866502" y="2262374"/>
            <a:ext cx="1905000" cy="2153088"/>
            <a:chOff x="6866502" y="2262374"/>
            <a:chExt cx="1905000" cy="2153088"/>
          </a:xfrm>
        </p:grpSpPr>
        <p:pic>
          <p:nvPicPr>
            <p:cNvPr descr="Logo: Orange Fraktion" id="113" name="Google Shape;113;p8"/>
            <p:cNvPicPr preferRelativeResize="0"/>
            <p:nvPr/>
          </p:nvPicPr>
          <p:blipFill rotWithShape="1">
            <a:blip r:embed="rId6">
              <a:alphaModFix/>
            </a:blip>
            <a:srcRect b="0" l="0" r="0" t="0"/>
            <a:stretch/>
          </p:blipFill>
          <p:spPr>
            <a:xfrm>
              <a:off x="6866502" y="2262374"/>
              <a:ext cx="1905000" cy="1905000"/>
            </a:xfrm>
            <a:prstGeom prst="rect">
              <a:avLst/>
            </a:prstGeom>
            <a:noFill/>
            <a:ln>
              <a:noFill/>
            </a:ln>
          </p:spPr>
        </p:pic>
        <p:sp>
          <p:nvSpPr>
            <p:cNvPr id="114" name="Google Shape;114;p8"/>
            <p:cNvSpPr txBox="1"/>
            <p:nvPr/>
          </p:nvSpPr>
          <p:spPr>
            <a:xfrm>
              <a:off x="7430953" y="4184318"/>
              <a:ext cx="1043974" cy="231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ORANGE</a:t>
              </a:r>
              <a:endParaRPr b="0" i="0" sz="12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1000"/>
                                        <p:tgtEl>
                                          <p:spTgt spid="101">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1000"/>
                                        <p:tgtEl>
                                          <p:spTgt spid="101">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1000"/>
                                        <p:tgtEl>
                                          <p:spTgt spid="101">
                                            <p:txEl>
                                              <p:pRg end="2" st="2"/>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118" name="Shape 118"/>
        <p:cNvGrpSpPr/>
        <p:nvPr/>
      </p:nvGrpSpPr>
      <p:grpSpPr>
        <a:xfrm>
          <a:off x="0" y="0"/>
          <a:ext cx="0" cy="0"/>
          <a:chOff x="0" y="0"/>
          <a:chExt cx="0" cy="0"/>
        </a:xfrm>
      </p:grpSpPr>
      <p:sp>
        <p:nvSpPr>
          <p:cNvPr id="119" name="Google Shape;119;p9"/>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The Council of</a:t>
            </a:r>
            <a:r>
              <a:rPr lang="da">
                <a:latin typeface="Rokkitt"/>
                <a:ea typeface="Rokkitt"/>
                <a:cs typeface="Rokkitt"/>
                <a:sym typeface="Rokkitt"/>
              </a:rPr>
              <a:t> the European Union </a:t>
            </a:r>
            <a:br>
              <a:rPr lang="da">
                <a:latin typeface="Rokkitt"/>
                <a:ea typeface="Rokkitt"/>
                <a:cs typeface="Rokkitt"/>
                <a:sym typeface="Rokkitt"/>
              </a:rPr>
            </a:br>
            <a:r>
              <a:rPr lang="da">
                <a:latin typeface="Rokkitt"/>
                <a:ea typeface="Rokkitt"/>
                <a:cs typeface="Rokkitt"/>
                <a:sym typeface="Rokkitt"/>
              </a:rPr>
              <a:t>(Council of Ministers)</a:t>
            </a:r>
            <a:endParaRPr>
              <a:latin typeface="Rokkitt"/>
              <a:ea typeface="Rokkitt"/>
              <a:cs typeface="Rokkitt"/>
              <a:sym typeface="Rokkitt"/>
            </a:endParaRPr>
          </a:p>
        </p:txBody>
      </p:sp>
      <p:sp>
        <p:nvSpPr>
          <p:cNvPr id="120" name="Google Shape;120;p9"/>
          <p:cNvSpPr txBox="1"/>
          <p:nvPr>
            <p:ph idx="1" type="body"/>
          </p:nvPr>
        </p:nvSpPr>
        <p:spPr>
          <a:xfrm>
            <a:off x="311700" y="1684546"/>
            <a:ext cx="3628398" cy="2233387"/>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Font typeface="Rokkitt"/>
              <a:buChar char="●"/>
            </a:pPr>
            <a:r>
              <a:rPr lang="da">
                <a:latin typeface="Rokkitt"/>
                <a:ea typeface="Rokkitt"/>
                <a:cs typeface="Rokkitt"/>
                <a:sym typeface="Rokkitt"/>
              </a:rPr>
              <a:t>7 member states</a:t>
            </a:r>
            <a:endParaRPr>
              <a:latin typeface="Rokkitt"/>
              <a:ea typeface="Rokkitt"/>
              <a:cs typeface="Rokkitt"/>
              <a:sym typeface="Rokkitt"/>
            </a:endParaRPr>
          </a:p>
          <a:p>
            <a:pPr indent="-342900" lvl="0" marL="457200" rtl="0" algn="l">
              <a:lnSpc>
                <a:spcPct val="115000"/>
              </a:lnSpc>
              <a:spcBef>
                <a:spcPts val="0"/>
              </a:spcBef>
              <a:spcAft>
                <a:spcPts val="0"/>
              </a:spcAft>
              <a:buSzPts val="1800"/>
              <a:buFont typeface="Rokkitt"/>
              <a:buChar char="●"/>
            </a:pPr>
            <a:r>
              <a:rPr lang="da">
                <a:latin typeface="Rokkitt"/>
                <a:ea typeface="Rokkitt"/>
                <a:cs typeface="Rokkitt"/>
                <a:sym typeface="Rokkitt"/>
              </a:rPr>
              <a:t>Qualified majority</a:t>
            </a:r>
            <a:endParaRPr>
              <a:latin typeface="Rokkitt"/>
              <a:ea typeface="Rokkitt"/>
              <a:cs typeface="Rokkitt"/>
              <a:sym typeface="Rokkitt"/>
            </a:endParaRPr>
          </a:p>
          <a:p>
            <a:pPr indent="0" lvl="0" marL="457200" rtl="0" algn="l">
              <a:lnSpc>
                <a:spcPct val="115000"/>
              </a:lnSpc>
              <a:spcBef>
                <a:spcPts val="1600"/>
              </a:spcBef>
              <a:spcAft>
                <a:spcPts val="1600"/>
              </a:spcAft>
              <a:buNone/>
            </a:pPr>
            <a:r>
              <a:t/>
            </a:r>
            <a:endParaRPr>
              <a:latin typeface="Rokkitt"/>
              <a:ea typeface="Rokkitt"/>
              <a:cs typeface="Rokkitt"/>
              <a:sym typeface="Rokkitt"/>
            </a:endParaRPr>
          </a:p>
        </p:txBody>
      </p:sp>
      <p:sp>
        <p:nvSpPr>
          <p:cNvPr descr="Leerstelle" id="121" name="Google Shape;121;p9"/>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A-Land" id="122" name="Google Shape;122;p9"/>
          <p:cNvGrpSpPr/>
          <p:nvPr/>
        </p:nvGrpSpPr>
        <p:grpSpPr>
          <a:xfrm>
            <a:off x="5154998" y="1707689"/>
            <a:ext cx="1583386" cy="996999"/>
            <a:chOff x="3620562" y="1323939"/>
            <a:chExt cx="1168723" cy="996999"/>
          </a:xfrm>
        </p:grpSpPr>
        <p:pic>
          <p:nvPicPr>
            <p:cNvPr id="123" name="Google Shape;123;p9"/>
            <p:cNvPicPr preferRelativeResize="0"/>
            <p:nvPr/>
          </p:nvPicPr>
          <p:blipFill rotWithShape="1">
            <a:blip r:embed="rId3">
              <a:alphaModFix/>
            </a:blip>
            <a:srcRect b="0" l="0" r="0" t="0"/>
            <a:stretch/>
          </p:blipFill>
          <p:spPr>
            <a:xfrm>
              <a:off x="3709285" y="1323939"/>
              <a:ext cx="1080000" cy="720000"/>
            </a:xfrm>
            <a:prstGeom prst="rect">
              <a:avLst/>
            </a:prstGeom>
            <a:noFill/>
            <a:ln>
              <a:noFill/>
            </a:ln>
          </p:spPr>
        </p:pic>
        <p:sp>
          <p:nvSpPr>
            <p:cNvPr id="124" name="Google Shape;124;p9"/>
            <p:cNvSpPr txBox="1"/>
            <p:nvPr/>
          </p:nvSpPr>
          <p:spPr>
            <a:xfrm>
              <a:off x="3620562" y="2043939"/>
              <a:ext cx="61106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A-Land</a:t>
              </a:r>
              <a:endParaRPr b="0" i="0" sz="1200" u="none" cap="none" strike="noStrike">
                <a:solidFill>
                  <a:srgbClr val="000000"/>
                </a:solidFill>
                <a:latin typeface="Arial"/>
                <a:ea typeface="Arial"/>
                <a:cs typeface="Arial"/>
                <a:sym typeface="Arial"/>
              </a:endParaRPr>
            </a:p>
          </p:txBody>
        </p:sp>
      </p:grpSp>
      <p:grpSp>
        <p:nvGrpSpPr>
          <p:cNvPr descr="Logo: B - Land" id="125" name="Google Shape;125;p9"/>
          <p:cNvGrpSpPr/>
          <p:nvPr/>
        </p:nvGrpSpPr>
        <p:grpSpPr>
          <a:xfrm>
            <a:off x="5165105" y="2812550"/>
            <a:ext cx="1563168" cy="996999"/>
            <a:chOff x="4172159" y="2186488"/>
            <a:chExt cx="1155591" cy="996999"/>
          </a:xfrm>
        </p:grpSpPr>
        <p:pic>
          <p:nvPicPr>
            <p:cNvPr id="126" name="Google Shape;126;p9"/>
            <p:cNvPicPr preferRelativeResize="0"/>
            <p:nvPr/>
          </p:nvPicPr>
          <p:blipFill rotWithShape="1">
            <a:blip r:embed="rId4">
              <a:alphaModFix/>
            </a:blip>
            <a:srcRect b="0" l="0" r="0" t="0"/>
            <a:stretch/>
          </p:blipFill>
          <p:spPr>
            <a:xfrm>
              <a:off x="4247750" y="2186488"/>
              <a:ext cx="1080000" cy="720000"/>
            </a:xfrm>
            <a:prstGeom prst="rect">
              <a:avLst/>
            </a:prstGeom>
            <a:noFill/>
            <a:ln>
              <a:noFill/>
            </a:ln>
          </p:spPr>
        </p:pic>
        <p:sp>
          <p:nvSpPr>
            <p:cNvPr id="127" name="Google Shape;127;p9"/>
            <p:cNvSpPr txBox="1"/>
            <p:nvPr/>
          </p:nvSpPr>
          <p:spPr>
            <a:xfrm>
              <a:off x="4172159" y="2906488"/>
              <a:ext cx="59663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B-Land</a:t>
              </a:r>
              <a:endParaRPr b="0" i="0" sz="1200" u="none" cap="none" strike="noStrike">
                <a:solidFill>
                  <a:srgbClr val="000000"/>
                </a:solidFill>
                <a:latin typeface="Arial"/>
                <a:ea typeface="Arial"/>
                <a:cs typeface="Arial"/>
                <a:sym typeface="Arial"/>
              </a:endParaRPr>
            </a:p>
          </p:txBody>
        </p:sp>
      </p:grpSp>
      <p:grpSp>
        <p:nvGrpSpPr>
          <p:cNvPr descr="Logo: C - Land" id="128" name="Google Shape;128;p9"/>
          <p:cNvGrpSpPr/>
          <p:nvPr/>
        </p:nvGrpSpPr>
        <p:grpSpPr>
          <a:xfrm>
            <a:off x="5154990" y="3917401"/>
            <a:ext cx="1559745" cy="1007317"/>
            <a:chOff x="4714945" y="3046613"/>
            <a:chExt cx="1152805" cy="1007317"/>
          </a:xfrm>
        </p:grpSpPr>
        <p:pic>
          <p:nvPicPr>
            <p:cNvPr id="129" name="Google Shape;129;p9"/>
            <p:cNvPicPr preferRelativeResize="0"/>
            <p:nvPr/>
          </p:nvPicPr>
          <p:blipFill rotWithShape="1">
            <a:blip r:embed="rId5">
              <a:alphaModFix/>
            </a:blip>
            <a:srcRect b="0" l="0" r="0" t="0"/>
            <a:stretch/>
          </p:blipFill>
          <p:spPr>
            <a:xfrm>
              <a:off x="4787750" y="3046613"/>
              <a:ext cx="1080000" cy="720000"/>
            </a:xfrm>
            <a:prstGeom prst="rect">
              <a:avLst/>
            </a:prstGeom>
            <a:noFill/>
            <a:ln>
              <a:noFill/>
            </a:ln>
          </p:spPr>
        </p:pic>
        <p:sp>
          <p:nvSpPr>
            <p:cNvPr id="130" name="Google Shape;130;p9"/>
            <p:cNvSpPr txBox="1"/>
            <p:nvPr/>
          </p:nvSpPr>
          <p:spPr>
            <a:xfrm>
              <a:off x="4714945" y="3776931"/>
              <a:ext cx="609462"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C-Land</a:t>
              </a:r>
              <a:endParaRPr b="0" i="0" sz="1200" u="none" cap="none" strike="noStrike">
                <a:solidFill>
                  <a:srgbClr val="000000"/>
                </a:solidFill>
                <a:latin typeface="Arial"/>
                <a:ea typeface="Arial"/>
                <a:cs typeface="Arial"/>
                <a:sym typeface="Arial"/>
              </a:endParaRPr>
            </a:p>
          </p:txBody>
        </p:sp>
      </p:grpSp>
      <p:grpSp>
        <p:nvGrpSpPr>
          <p:cNvPr descr="Logo: D - Land" id="131" name="Google Shape;131;p9"/>
          <p:cNvGrpSpPr/>
          <p:nvPr/>
        </p:nvGrpSpPr>
        <p:grpSpPr>
          <a:xfrm>
            <a:off x="7224967" y="568138"/>
            <a:ext cx="1607336" cy="995080"/>
            <a:chOff x="5248641" y="3940563"/>
            <a:chExt cx="1159109" cy="995080"/>
          </a:xfrm>
        </p:grpSpPr>
        <p:pic>
          <p:nvPicPr>
            <p:cNvPr id="132" name="Google Shape;132;p9"/>
            <p:cNvPicPr preferRelativeResize="0"/>
            <p:nvPr/>
          </p:nvPicPr>
          <p:blipFill rotWithShape="1">
            <a:blip r:embed="rId6">
              <a:alphaModFix/>
            </a:blip>
            <a:srcRect b="0" l="0" r="0" t="0"/>
            <a:stretch/>
          </p:blipFill>
          <p:spPr>
            <a:xfrm>
              <a:off x="5327750" y="3940563"/>
              <a:ext cx="1080000" cy="720000"/>
            </a:xfrm>
            <a:prstGeom prst="rect">
              <a:avLst/>
            </a:prstGeom>
            <a:noFill/>
            <a:ln>
              <a:noFill/>
            </a:ln>
          </p:spPr>
        </p:pic>
        <p:sp>
          <p:nvSpPr>
            <p:cNvPr id="133" name="Google Shape;133;p9"/>
            <p:cNvSpPr txBox="1"/>
            <p:nvPr/>
          </p:nvSpPr>
          <p:spPr>
            <a:xfrm>
              <a:off x="5248641" y="4658644"/>
              <a:ext cx="61266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D-Land</a:t>
              </a:r>
              <a:endParaRPr b="0" i="0" sz="1200" u="none" cap="none" strike="noStrike">
                <a:solidFill>
                  <a:srgbClr val="000000"/>
                </a:solidFill>
                <a:latin typeface="Arial"/>
                <a:ea typeface="Arial"/>
                <a:cs typeface="Arial"/>
                <a:sym typeface="Arial"/>
              </a:endParaRPr>
            </a:p>
          </p:txBody>
        </p:sp>
      </p:grpSp>
      <p:grpSp>
        <p:nvGrpSpPr>
          <p:cNvPr descr="Logo: E - Land" id="134" name="Google Shape;134;p9"/>
          <p:cNvGrpSpPr/>
          <p:nvPr/>
        </p:nvGrpSpPr>
        <p:grpSpPr>
          <a:xfrm>
            <a:off x="7279792" y="1684538"/>
            <a:ext cx="1497676" cy="996999"/>
            <a:chOff x="6313194" y="2186488"/>
            <a:chExt cx="1174556" cy="996999"/>
          </a:xfrm>
        </p:grpSpPr>
        <p:pic>
          <p:nvPicPr>
            <p:cNvPr id="135" name="Google Shape;135;p9"/>
            <p:cNvPicPr preferRelativeResize="0"/>
            <p:nvPr/>
          </p:nvPicPr>
          <p:blipFill rotWithShape="1">
            <a:blip r:embed="rId7">
              <a:alphaModFix/>
            </a:blip>
            <a:srcRect b="0" l="0" r="0" t="0"/>
            <a:stretch/>
          </p:blipFill>
          <p:spPr>
            <a:xfrm>
              <a:off x="6407750" y="2186488"/>
              <a:ext cx="1080000" cy="720000"/>
            </a:xfrm>
            <a:prstGeom prst="rect">
              <a:avLst/>
            </a:prstGeom>
            <a:noFill/>
            <a:ln>
              <a:noFill/>
            </a:ln>
          </p:spPr>
        </p:pic>
        <p:sp>
          <p:nvSpPr>
            <p:cNvPr id="136" name="Google Shape;136;p9"/>
            <p:cNvSpPr txBox="1"/>
            <p:nvPr/>
          </p:nvSpPr>
          <p:spPr>
            <a:xfrm>
              <a:off x="6313194" y="2906488"/>
              <a:ext cx="59663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E-Land</a:t>
              </a:r>
              <a:endParaRPr b="0" i="0" sz="1200" u="none" cap="none" strike="noStrike">
                <a:solidFill>
                  <a:srgbClr val="000000"/>
                </a:solidFill>
                <a:latin typeface="Arial"/>
                <a:ea typeface="Arial"/>
                <a:cs typeface="Arial"/>
                <a:sym typeface="Arial"/>
              </a:endParaRPr>
            </a:p>
          </p:txBody>
        </p:sp>
      </p:grpSp>
      <p:grpSp>
        <p:nvGrpSpPr>
          <p:cNvPr descr="Logo: F - Land" id="137" name="Google Shape;137;p9"/>
          <p:cNvGrpSpPr/>
          <p:nvPr/>
        </p:nvGrpSpPr>
        <p:grpSpPr>
          <a:xfrm>
            <a:off x="7279802" y="2802862"/>
            <a:ext cx="1497667" cy="1016377"/>
            <a:chOff x="6855980" y="3044987"/>
            <a:chExt cx="1171059" cy="1016377"/>
          </a:xfrm>
        </p:grpSpPr>
        <p:pic>
          <p:nvPicPr>
            <p:cNvPr id="138" name="Google Shape;138;p9"/>
            <p:cNvPicPr preferRelativeResize="0"/>
            <p:nvPr/>
          </p:nvPicPr>
          <p:blipFill rotWithShape="1">
            <a:blip r:embed="rId8">
              <a:alphaModFix/>
            </a:blip>
            <a:srcRect b="0" l="0" r="0" t="0"/>
            <a:stretch/>
          </p:blipFill>
          <p:spPr>
            <a:xfrm>
              <a:off x="6947039" y="3044987"/>
              <a:ext cx="1080000" cy="720000"/>
            </a:xfrm>
            <a:prstGeom prst="rect">
              <a:avLst/>
            </a:prstGeom>
            <a:noFill/>
            <a:ln>
              <a:noFill/>
            </a:ln>
          </p:spPr>
        </p:pic>
        <p:sp>
          <p:nvSpPr>
            <p:cNvPr id="139" name="Google Shape;139;p9"/>
            <p:cNvSpPr txBox="1"/>
            <p:nvPr/>
          </p:nvSpPr>
          <p:spPr>
            <a:xfrm>
              <a:off x="6855980" y="3784365"/>
              <a:ext cx="59022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F-Land</a:t>
              </a:r>
              <a:endParaRPr b="0" i="0" sz="1200" u="none" cap="none" strike="noStrike">
                <a:solidFill>
                  <a:srgbClr val="000000"/>
                </a:solidFill>
                <a:latin typeface="Arial"/>
                <a:ea typeface="Arial"/>
                <a:cs typeface="Arial"/>
                <a:sym typeface="Arial"/>
              </a:endParaRPr>
            </a:p>
          </p:txBody>
        </p:sp>
      </p:grpSp>
      <p:grpSp>
        <p:nvGrpSpPr>
          <p:cNvPr descr="Logo: G - Land" id="140" name="Google Shape;140;p9"/>
          <p:cNvGrpSpPr/>
          <p:nvPr/>
        </p:nvGrpSpPr>
        <p:grpSpPr>
          <a:xfrm>
            <a:off x="7274717" y="3928363"/>
            <a:ext cx="1507845" cy="995080"/>
            <a:chOff x="7419412" y="3940563"/>
            <a:chExt cx="1145257" cy="995080"/>
          </a:xfrm>
        </p:grpSpPr>
        <p:pic>
          <p:nvPicPr>
            <p:cNvPr id="141" name="Google Shape;141;p9"/>
            <p:cNvPicPr preferRelativeResize="0"/>
            <p:nvPr/>
          </p:nvPicPr>
          <p:blipFill rotWithShape="1">
            <a:blip r:embed="rId9">
              <a:alphaModFix/>
            </a:blip>
            <a:srcRect b="0" l="0" r="0" t="0"/>
            <a:stretch/>
          </p:blipFill>
          <p:spPr>
            <a:xfrm>
              <a:off x="7484669" y="3940563"/>
              <a:ext cx="1080000" cy="720000"/>
            </a:xfrm>
            <a:prstGeom prst="rect">
              <a:avLst/>
            </a:prstGeom>
            <a:noFill/>
            <a:ln>
              <a:noFill/>
            </a:ln>
          </p:spPr>
        </p:pic>
        <p:sp>
          <p:nvSpPr>
            <p:cNvPr id="142" name="Google Shape;142;p9"/>
            <p:cNvSpPr txBox="1"/>
            <p:nvPr/>
          </p:nvSpPr>
          <p:spPr>
            <a:xfrm>
              <a:off x="7419412" y="4658644"/>
              <a:ext cx="61266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G-Land</a:t>
              </a:r>
              <a:endParaRPr b="0" i="0" sz="12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par>
                          <p:cTn fill="hold">
                            <p:stCondLst>
                              <p:cond delay="3500"/>
                            </p:stCondLst>
                            <p:childTnLst>
                              <p:par>
                                <p:cTn fill="hold" nodeType="afterEffect" presetClass="entr" presetID="10" presetSubtype="0">
                                  <p:stCondLst>
                                    <p:cond delay="50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146" name="Shape 146"/>
        <p:cNvGrpSpPr/>
        <p:nvPr/>
      </p:nvGrpSpPr>
      <p:grpSpPr>
        <a:xfrm>
          <a:off x="0" y="0"/>
          <a:ext cx="0" cy="0"/>
          <a:chOff x="0" y="0"/>
          <a:chExt cx="0" cy="0"/>
        </a:xfrm>
      </p:grpSpPr>
      <p:sp>
        <p:nvSpPr>
          <p:cNvPr id="147" name="Google Shape;147;p10"/>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Media Houses</a:t>
            </a:r>
            <a:endParaRPr>
              <a:latin typeface="Rokkitt"/>
              <a:ea typeface="Rokkitt"/>
              <a:cs typeface="Rokkitt"/>
              <a:sym typeface="Rokkitt"/>
            </a:endParaRPr>
          </a:p>
        </p:txBody>
      </p:sp>
      <p:sp>
        <p:nvSpPr>
          <p:cNvPr id="148" name="Google Shape;148;p10"/>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1200"/>
              </a:spcBef>
              <a:spcAft>
                <a:spcPts val="600"/>
              </a:spcAft>
              <a:buSzPts val="1800"/>
              <a:buNone/>
            </a:pPr>
            <a:r>
              <a:t/>
            </a:r>
            <a:endParaRPr>
              <a:latin typeface="Rokkitt"/>
              <a:ea typeface="Rokkitt"/>
              <a:cs typeface="Rokkitt"/>
              <a:sym typeface="Rokkitt"/>
            </a:endParaRPr>
          </a:p>
        </p:txBody>
      </p:sp>
      <p:sp>
        <p:nvSpPr>
          <p:cNvPr descr="Leerstelle" id="149" name="Google Shape;149;p10"/>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Scoop Dog Magazine" id="150" name="Google Shape;150;p10"/>
          <p:cNvGrpSpPr/>
          <p:nvPr/>
        </p:nvGrpSpPr>
        <p:grpSpPr>
          <a:xfrm>
            <a:off x="1005644" y="1839675"/>
            <a:ext cx="1530187" cy="1896453"/>
            <a:chOff x="882194" y="2307775"/>
            <a:chExt cx="1530187" cy="1896453"/>
          </a:xfrm>
        </p:grpSpPr>
        <p:pic>
          <p:nvPicPr>
            <p:cNvPr id="151" name="Google Shape;151;p10"/>
            <p:cNvPicPr preferRelativeResize="0"/>
            <p:nvPr/>
          </p:nvPicPr>
          <p:blipFill rotWithShape="1">
            <a:blip r:embed="rId3">
              <a:alphaModFix/>
            </a:blip>
            <a:srcRect b="0" l="0" r="0" t="0"/>
            <a:stretch/>
          </p:blipFill>
          <p:spPr>
            <a:xfrm>
              <a:off x="888381" y="2307775"/>
              <a:ext cx="1524000" cy="1524000"/>
            </a:xfrm>
            <a:prstGeom prst="rect">
              <a:avLst/>
            </a:prstGeom>
            <a:noFill/>
            <a:ln>
              <a:noFill/>
            </a:ln>
          </p:spPr>
        </p:pic>
        <p:sp>
          <p:nvSpPr>
            <p:cNvPr id="152" name="Google Shape;152;p10"/>
            <p:cNvSpPr txBox="1"/>
            <p:nvPr/>
          </p:nvSpPr>
          <p:spPr>
            <a:xfrm>
              <a:off x="882194" y="3927229"/>
              <a:ext cx="151996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Scoop Dog Magazine</a:t>
              </a:r>
              <a:endParaRPr b="0" i="0" sz="1200" u="none" cap="none" strike="noStrike">
                <a:solidFill>
                  <a:srgbClr val="000000"/>
                </a:solidFill>
                <a:latin typeface="Arial"/>
                <a:ea typeface="Arial"/>
                <a:cs typeface="Arial"/>
                <a:sym typeface="Arial"/>
              </a:endParaRPr>
            </a:p>
          </p:txBody>
        </p:sp>
      </p:grpSp>
      <p:grpSp>
        <p:nvGrpSpPr>
          <p:cNvPr descr="Logo: The Next Europe" id="153" name="Google Shape;153;p10"/>
          <p:cNvGrpSpPr/>
          <p:nvPr/>
        </p:nvGrpSpPr>
        <p:grpSpPr>
          <a:xfrm>
            <a:off x="3588542" y="1828000"/>
            <a:ext cx="1524000" cy="1919790"/>
            <a:chOff x="3326779" y="2870200"/>
            <a:chExt cx="1524000" cy="1919790"/>
          </a:xfrm>
        </p:grpSpPr>
        <p:pic>
          <p:nvPicPr>
            <p:cNvPr id="154" name="Google Shape;154;p10"/>
            <p:cNvPicPr preferRelativeResize="0"/>
            <p:nvPr/>
          </p:nvPicPr>
          <p:blipFill rotWithShape="1">
            <a:blip r:embed="rId4">
              <a:alphaModFix/>
            </a:blip>
            <a:srcRect b="0" l="0" r="0" t="0"/>
            <a:stretch/>
          </p:blipFill>
          <p:spPr>
            <a:xfrm>
              <a:off x="3326779" y="2870200"/>
              <a:ext cx="1524000" cy="1524000"/>
            </a:xfrm>
            <a:prstGeom prst="rect">
              <a:avLst/>
            </a:prstGeom>
            <a:noFill/>
            <a:ln>
              <a:noFill/>
            </a:ln>
          </p:spPr>
        </p:pic>
        <p:sp>
          <p:nvSpPr>
            <p:cNvPr id="155" name="Google Shape;155;p10"/>
            <p:cNvSpPr txBox="1"/>
            <p:nvPr/>
          </p:nvSpPr>
          <p:spPr>
            <a:xfrm>
              <a:off x="3424126" y="4512991"/>
              <a:ext cx="126829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Next Europe</a:t>
              </a:r>
              <a:endParaRPr b="0" i="0" sz="1200" u="none" cap="none" strike="noStrike">
                <a:solidFill>
                  <a:srgbClr val="000000"/>
                </a:solidFill>
                <a:latin typeface="Arial"/>
                <a:ea typeface="Arial"/>
                <a:cs typeface="Arial"/>
                <a:sym typeface="Arial"/>
              </a:endParaRPr>
            </a:p>
          </p:txBody>
        </p:sp>
      </p:grpSp>
      <p:grpSp>
        <p:nvGrpSpPr>
          <p:cNvPr descr="Logo: Buisness Now" id="156" name="Google Shape;156;p10"/>
          <p:cNvGrpSpPr/>
          <p:nvPr/>
        </p:nvGrpSpPr>
        <p:grpSpPr>
          <a:xfrm>
            <a:off x="5959517" y="1834483"/>
            <a:ext cx="1524000" cy="1906853"/>
            <a:chOff x="5794917" y="1940408"/>
            <a:chExt cx="1524000" cy="1906853"/>
          </a:xfrm>
        </p:grpSpPr>
        <p:sp>
          <p:nvSpPr>
            <p:cNvPr id="157" name="Google Shape;157;p10"/>
            <p:cNvSpPr/>
            <p:nvPr/>
          </p:nvSpPr>
          <p:spPr>
            <a:xfrm>
              <a:off x="5865541" y="1999785"/>
              <a:ext cx="1390186" cy="14124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58" name="Google Shape;158;p10"/>
            <p:cNvGrpSpPr/>
            <p:nvPr/>
          </p:nvGrpSpPr>
          <p:grpSpPr>
            <a:xfrm>
              <a:off x="5794917" y="1940408"/>
              <a:ext cx="1524000" cy="1906853"/>
              <a:chOff x="5794917" y="1940408"/>
              <a:chExt cx="1524000" cy="1906853"/>
            </a:xfrm>
          </p:grpSpPr>
          <p:pic>
            <p:nvPicPr>
              <p:cNvPr id="159" name="Google Shape;159;p10"/>
              <p:cNvPicPr preferRelativeResize="0"/>
              <p:nvPr/>
            </p:nvPicPr>
            <p:blipFill rotWithShape="1">
              <a:blip r:embed="rId5">
                <a:alphaModFix/>
              </a:blip>
              <a:srcRect b="0" l="0" r="0" t="0"/>
              <a:stretch/>
            </p:blipFill>
            <p:spPr>
              <a:xfrm>
                <a:off x="5794917" y="1940408"/>
                <a:ext cx="1524000" cy="1524000"/>
              </a:xfrm>
              <a:prstGeom prst="rect">
                <a:avLst/>
              </a:prstGeom>
              <a:noFill/>
              <a:ln>
                <a:noFill/>
              </a:ln>
            </p:spPr>
          </p:pic>
          <p:sp>
            <p:nvSpPr>
              <p:cNvPr id="160" name="Google Shape;160;p10"/>
              <p:cNvSpPr txBox="1"/>
              <p:nvPr/>
            </p:nvSpPr>
            <p:spPr>
              <a:xfrm>
                <a:off x="6022408" y="3570262"/>
                <a:ext cx="1082348"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Business Now</a:t>
                </a:r>
                <a:endParaRPr b="0" i="0" sz="12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164" name="Shape 164"/>
        <p:cNvGrpSpPr/>
        <p:nvPr/>
      </p:nvGrpSpPr>
      <p:grpSpPr>
        <a:xfrm>
          <a:off x="0" y="0"/>
          <a:ext cx="0" cy="0"/>
          <a:chOff x="0" y="0"/>
          <a:chExt cx="0" cy="0"/>
        </a:xfrm>
      </p:grpSpPr>
      <p:sp>
        <p:nvSpPr>
          <p:cNvPr id="165" name="Google Shape;165;p11"/>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Lobbying organisations</a:t>
            </a:r>
            <a:endParaRPr>
              <a:latin typeface="Rokkitt"/>
              <a:ea typeface="Rokkitt"/>
              <a:cs typeface="Rokkitt"/>
              <a:sym typeface="Rokkitt"/>
            </a:endParaRPr>
          </a:p>
        </p:txBody>
      </p:sp>
      <p:sp>
        <p:nvSpPr>
          <p:cNvPr descr="Leerstelle" id="166" name="Google Shape;166;p11"/>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The Greatest Union" id="167" name="Google Shape;167;p11"/>
          <p:cNvGrpSpPr/>
          <p:nvPr/>
        </p:nvGrpSpPr>
        <p:grpSpPr>
          <a:xfrm>
            <a:off x="793010" y="1815935"/>
            <a:ext cx="1625600" cy="1902599"/>
            <a:chOff x="823685" y="2536010"/>
            <a:chExt cx="1625600" cy="1902599"/>
          </a:xfrm>
        </p:grpSpPr>
        <p:pic>
          <p:nvPicPr>
            <p:cNvPr id="168" name="Google Shape;168;p11"/>
            <p:cNvPicPr preferRelativeResize="0"/>
            <p:nvPr/>
          </p:nvPicPr>
          <p:blipFill rotWithShape="1">
            <a:blip r:embed="rId3">
              <a:alphaModFix/>
            </a:blip>
            <a:srcRect b="0" l="0" r="0" t="0"/>
            <a:stretch/>
          </p:blipFill>
          <p:spPr>
            <a:xfrm>
              <a:off x="823685" y="2536010"/>
              <a:ext cx="1625600" cy="1625600"/>
            </a:xfrm>
            <a:prstGeom prst="rect">
              <a:avLst/>
            </a:prstGeom>
            <a:noFill/>
            <a:ln>
              <a:noFill/>
            </a:ln>
          </p:spPr>
        </p:pic>
        <p:sp>
          <p:nvSpPr>
            <p:cNvPr id="169" name="Google Shape;169;p11"/>
            <p:cNvSpPr txBox="1"/>
            <p:nvPr/>
          </p:nvSpPr>
          <p:spPr>
            <a:xfrm>
              <a:off x="927880" y="4161610"/>
              <a:ext cx="142859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Greatest Union</a:t>
              </a:r>
              <a:endParaRPr b="0" i="0" sz="1200" u="none" cap="none" strike="noStrike">
                <a:solidFill>
                  <a:srgbClr val="000000"/>
                </a:solidFill>
                <a:latin typeface="Arial"/>
                <a:ea typeface="Arial"/>
                <a:cs typeface="Arial"/>
                <a:sym typeface="Arial"/>
              </a:endParaRPr>
            </a:p>
          </p:txBody>
        </p:sp>
      </p:grpSp>
      <p:grpSp>
        <p:nvGrpSpPr>
          <p:cNvPr descr="Logo: Europäischer Arbejdsgeberverband" id="170" name="Google Shape;170;p11"/>
          <p:cNvGrpSpPr/>
          <p:nvPr/>
        </p:nvGrpSpPr>
        <p:grpSpPr>
          <a:xfrm>
            <a:off x="2775415" y="1731635"/>
            <a:ext cx="1625600" cy="2087265"/>
            <a:chOff x="2775415" y="2536010"/>
            <a:chExt cx="1625600" cy="2087265"/>
          </a:xfrm>
        </p:grpSpPr>
        <p:pic>
          <p:nvPicPr>
            <p:cNvPr id="171" name="Google Shape;171;p11"/>
            <p:cNvPicPr preferRelativeResize="0"/>
            <p:nvPr/>
          </p:nvPicPr>
          <p:blipFill rotWithShape="1">
            <a:blip r:embed="rId4">
              <a:alphaModFix/>
            </a:blip>
            <a:srcRect b="0" l="0" r="0" t="0"/>
            <a:stretch/>
          </p:blipFill>
          <p:spPr>
            <a:xfrm>
              <a:off x="2775415" y="2536010"/>
              <a:ext cx="1625600" cy="1625600"/>
            </a:xfrm>
            <a:prstGeom prst="rect">
              <a:avLst/>
            </a:prstGeom>
            <a:noFill/>
            <a:ln>
              <a:noFill/>
            </a:ln>
          </p:spPr>
        </p:pic>
        <p:sp>
          <p:nvSpPr>
            <p:cNvPr id="172" name="Google Shape;172;p11"/>
            <p:cNvSpPr txBox="1"/>
            <p:nvPr/>
          </p:nvSpPr>
          <p:spPr>
            <a:xfrm>
              <a:off x="2792965" y="4161610"/>
              <a:ext cx="1590499"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descr="Logo: The Bare Minimum" id="173" name="Google Shape;173;p11"/>
          <p:cNvGrpSpPr/>
          <p:nvPr/>
        </p:nvGrpSpPr>
        <p:grpSpPr>
          <a:xfrm>
            <a:off x="4757867" y="1815935"/>
            <a:ext cx="1625600" cy="1902599"/>
            <a:chOff x="4757854" y="2536010"/>
            <a:chExt cx="1625600" cy="1902599"/>
          </a:xfrm>
        </p:grpSpPr>
        <p:pic>
          <p:nvPicPr>
            <p:cNvPr id="174" name="Google Shape;174;p11"/>
            <p:cNvPicPr preferRelativeResize="0"/>
            <p:nvPr/>
          </p:nvPicPr>
          <p:blipFill rotWithShape="1">
            <a:blip r:embed="rId5">
              <a:alphaModFix/>
            </a:blip>
            <a:srcRect b="0" l="0" r="0" t="0"/>
            <a:stretch/>
          </p:blipFill>
          <p:spPr>
            <a:xfrm>
              <a:off x="4757854" y="2536010"/>
              <a:ext cx="1625600" cy="1625600"/>
            </a:xfrm>
            <a:prstGeom prst="rect">
              <a:avLst/>
            </a:prstGeom>
            <a:noFill/>
            <a:ln>
              <a:noFill/>
            </a:ln>
          </p:spPr>
        </p:pic>
        <p:sp>
          <p:nvSpPr>
            <p:cNvPr id="175" name="Google Shape;175;p11"/>
            <p:cNvSpPr txBox="1"/>
            <p:nvPr/>
          </p:nvSpPr>
          <p:spPr>
            <a:xfrm>
              <a:off x="4895891" y="4161610"/>
              <a:ext cx="141737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Bare Minimum</a:t>
              </a:r>
              <a:endParaRPr b="0" i="0" sz="1200" u="none" cap="none" strike="noStrike">
                <a:solidFill>
                  <a:srgbClr val="000000"/>
                </a:solidFill>
                <a:latin typeface="Arial"/>
                <a:ea typeface="Arial"/>
                <a:cs typeface="Arial"/>
                <a:sym typeface="Arial"/>
              </a:endParaRPr>
            </a:p>
          </p:txBody>
        </p:sp>
      </p:grpSp>
      <p:grpSp>
        <p:nvGrpSpPr>
          <p:cNvPr descr="Logo: InCrypted Lagune" id="176" name="Google Shape;176;p11"/>
          <p:cNvGrpSpPr/>
          <p:nvPr/>
        </p:nvGrpSpPr>
        <p:grpSpPr>
          <a:xfrm>
            <a:off x="6740318" y="1815935"/>
            <a:ext cx="1625600" cy="1902599"/>
            <a:chOff x="6740293" y="2536010"/>
            <a:chExt cx="1625600" cy="1902599"/>
          </a:xfrm>
        </p:grpSpPr>
        <p:sp>
          <p:nvSpPr>
            <p:cNvPr id="177" name="Google Shape;177;p11"/>
            <p:cNvSpPr/>
            <p:nvPr/>
          </p:nvSpPr>
          <p:spPr>
            <a:xfrm>
              <a:off x="6770029" y="2571093"/>
              <a:ext cx="1563648" cy="156364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8" name="Google Shape;178;p11"/>
            <p:cNvGrpSpPr/>
            <p:nvPr/>
          </p:nvGrpSpPr>
          <p:grpSpPr>
            <a:xfrm>
              <a:off x="6740293" y="2536010"/>
              <a:ext cx="1625600" cy="1902599"/>
              <a:chOff x="6740293" y="2536010"/>
              <a:chExt cx="1625600" cy="1902599"/>
            </a:xfrm>
          </p:grpSpPr>
          <p:pic>
            <p:nvPicPr>
              <p:cNvPr id="179" name="Google Shape;179;p11"/>
              <p:cNvPicPr preferRelativeResize="0"/>
              <p:nvPr/>
            </p:nvPicPr>
            <p:blipFill rotWithShape="1">
              <a:blip r:embed="rId6">
                <a:alphaModFix/>
              </a:blip>
              <a:srcRect b="0" l="0" r="0" t="0"/>
              <a:stretch/>
            </p:blipFill>
            <p:spPr>
              <a:xfrm>
                <a:off x="6740293" y="2536010"/>
                <a:ext cx="1625600" cy="1625600"/>
              </a:xfrm>
              <a:prstGeom prst="rect">
                <a:avLst/>
              </a:prstGeom>
              <a:noFill/>
              <a:ln>
                <a:noFill/>
              </a:ln>
            </p:spPr>
          </p:pic>
          <p:sp>
            <p:nvSpPr>
              <p:cNvPr id="180" name="Google Shape;180;p11"/>
              <p:cNvSpPr txBox="1"/>
              <p:nvPr/>
            </p:nvSpPr>
            <p:spPr>
              <a:xfrm>
                <a:off x="6912646" y="4161610"/>
                <a:ext cx="1338828"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InCrypted Lagune</a:t>
                </a:r>
                <a:endParaRPr b="0" i="0" sz="1200" u="none" cap="none" strike="noStrike">
                  <a:solidFill>
                    <a:srgbClr val="000000"/>
                  </a:solidFill>
                  <a:latin typeface="Arial"/>
                  <a:ea typeface="Arial"/>
                  <a:cs typeface="Arial"/>
                  <a:sym typeface="Arial"/>
                </a:endParaRPr>
              </a:p>
            </p:txBody>
          </p:sp>
        </p:grpSp>
      </p:grpSp>
      <p:sp>
        <p:nvSpPr>
          <p:cNvPr id="181" name="Google Shape;181;p11"/>
          <p:cNvSpPr/>
          <p:nvPr/>
        </p:nvSpPr>
        <p:spPr>
          <a:xfrm>
            <a:off x="2621147" y="3464600"/>
            <a:ext cx="1934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ckwell"/>
                <a:ea typeface="Rockwell"/>
                <a:cs typeface="Rockwell"/>
                <a:sym typeface="Rockwell"/>
              </a:rPr>
              <a:t>Europäischer Arbeitgeberverband</a:t>
            </a:r>
            <a:endParaRPr b="0" i="0" sz="1200" u="none" cap="none" strike="noStrike">
              <a:solidFill>
                <a:srgbClr val="000000"/>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50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